
<file path=[Content_Types].xml><?xml version="1.0" encoding="utf-8"?>
<Types xmlns="http://schemas.openxmlformats.org/package/2006/content-types">
  <Default Extension="emf" ContentType="image/x-em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52"/>
  </p:notesMasterIdLst>
  <p:sldIdLst>
    <p:sldId id="352" r:id="rId2"/>
    <p:sldId id="421" r:id="rId3"/>
    <p:sldId id="1756" r:id="rId4"/>
    <p:sldId id="1784" r:id="rId5"/>
    <p:sldId id="1769" r:id="rId6"/>
    <p:sldId id="1812" r:id="rId7"/>
    <p:sldId id="1816" r:id="rId8"/>
    <p:sldId id="1823" r:id="rId9"/>
    <p:sldId id="1805" r:id="rId10"/>
    <p:sldId id="1834" r:id="rId11"/>
    <p:sldId id="257" r:id="rId12"/>
    <p:sldId id="262" r:id="rId13"/>
    <p:sldId id="329" r:id="rId14"/>
    <p:sldId id="1836" r:id="rId15"/>
    <p:sldId id="263" r:id="rId16"/>
    <p:sldId id="264" r:id="rId17"/>
    <p:sldId id="265" r:id="rId18"/>
    <p:sldId id="370" r:id="rId19"/>
    <p:sldId id="373" r:id="rId20"/>
    <p:sldId id="383" r:id="rId21"/>
    <p:sldId id="396" r:id="rId22"/>
    <p:sldId id="402" r:id="rId23"/>
    <p:sldId id="404" r:id="rId24"/>
    <p:sldId id="406" r:id="rId25"/>
    <p:sldId id="407" r:id="rId26"/>
    <p:sldId id="408" r:id="rId27"/>
    <p:sldId id="409" r:id="rId28"/>
    <p:sldId id="418" r:id="rId29"/>
    <p:sldId id="424" r:id="rId30"/>
    <p:sldId id="425" r:id="rId31"/>
    <p:sldId id="426" r:id="rId32"/>
    <p:sldId id="1829" r:id="rId33"/>
    <p:sldId id="1830" r:id="rId34"/>
    <p:sldId id="270" r:id="rId35"/>
    <p:sldId id="1828" r:id="rId36"/>
    <p:sldId id="1835" r:id="rId37"/>
    <p:sldId id="271" r:id="rId38"/>
    <p:sldId id="272" r:id="rId39"/>
    <p:sldId id="1837" r:id="rId40"/>
    <p:sldId id="1826" r:id="rId41"/>
    <p:sldId id="273" r:id="rId42"/>
    <p:sldId id="1831" r:id="rId43"/>
    <p:sldId id="1832" r:id="rId44"/>
    <p:sldId id="274" r:id="rId45"/>
    <p:sldId id="1833" r:id="rId46"/>
    <p:sldId id="1838" r:id="rId47"/>
    <p:sldId id="275" r:id="rId48"/>
    <p:sldId id="276" r:id="rId49"/>
    <p:sldId id="1839" r:id="rId50"/>
    <p:sldId id="1288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v" initials="C" lastIdx="1" clrIdx="0">
    <p:extLst>
      <p:ext uri="{19B8F6BF-5375-455C-9EA6-DF929625EA0E}">
        <p15:presenceInfo xmlns:p15="http://schemas.microsoft.com/office/powerpoint/2012/main" userId="C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CC"/>
    <a:srgbClr val="0F22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70" d="100"/>
          <a:sy n="70" d="100"/>
        </p:scale>
        <p:origin x="738" y="4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28C82-CA69-4C24-80B0-668ACBAF35BA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1793F-0F1D-49B1-A0BA-855CC243B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1793F-0F1D-49B1-A0BA-855CC243B45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0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492876"/>
            <a:ext cx="2844800" cy="3651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6CF572E-32C7-4677-AA9A-1B46E0539F83}" type="datetime1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92876"/>
            <a:ext cx="3860800" cy="3651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Presented by Dr. MUHAMMAD NOUMAN NOOR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477001"/>
            <a:ext cx="2844800" cy="3651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92D45-4279-42E6-84D8-A8EFE62B5A67}" type="datetime1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8F18F-B0C5-470F-8103-016736747F28}" type="datetime1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625725" y="873788"/>
            <a:ext cx="6940550" cy="48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33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Presented by Dr. MUHAMMAD NOUMAN NOOR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685B5-5860-444A-BD93-80C91F911EE9}" type="datetime1">
              <a:rPr lang="en-US" smtClean="0"/>
              <a:t>11/10/2025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C8C8C"/>
                </a:solidFill>
                <a:latin typeface="Trebuchet MS"/>
                <a:cs typeface="Trebuchet MS"/>
              </a:defRPr>
            </a:lvl1pPr>
          </a:lstStyle>
          <a:p>
            <a:pPr marL="25401">
              <a:spcBef>
                <a:spcPts val="17"/>
              </a:spcBef>
            </a:pPr>
            <a:fld id="{81D60167-4931-47E6-BA6A-407CBD079E47}" type="slidenum">
              <a:rPr lang="en-US" smtClean="0"/>
              <a:pPr marL="25401">
                <a:spcBef>
                  <a:spcPts val="17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6127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33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Presented by Dr. MUHAMMAD NOUMAN NOOR</a:t>
            </a:r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84692-0008-4875-9D79-034EDC0D617A}" type="datetime1">
              <a:rPr lang="en-US" smtClean="0"/>
              <a:t>11/10/2025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C8C8C"/>
                </a:solidFill>
                <a:latin typeface="Trebuchet MS"/>
                <a:cs typeface="Trebuchet MS"/>
              </a:defRPr>
            </a:lvl1pPr>
          </a:lstStyle>
          <a:p>
            <a:pPr marL="25401">
              <a:spcBef>
                <a:spcPts val="17"/>
              </a:spcBef>
            </a:pPr>
            <a:fld id="{81D60167-4931-47E6-BA6A-407CBD079E47}" type="slidenum">
              <a:rPr lang="en-US" smtClean="0"/>
              <a:pPr marL="25401">
                <a:spcBef>
                  <a:spcPts val="17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330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1688F-D7E5-4458-BE5C-68B7468A27AD}" type="datetime1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</p:spPr>
        <p:txBody>
          <a:bodyPr>
            <a:noAutofit/>
          </a:bodyPr>
          <a:lstStyle>
            <a:lvl1pPr>
              <a:defRPr sz="3600" b="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F9186-B77C-45EE-A4A9-DAE65D61167D}" type="datetime1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2F376-6400-432C-A7E9-601125DC9C92}" type="datetime1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455A4-FE39-45C3-80D9-2005E8C70881}" type="datetime1">
              <a:rPr lang="en-US" smtClean="0"/>
              <a:t>11/10/2025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130FA-8EF3-4C57-B34A-3F475CC62FC4}" type="datetime1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9600" y="1524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C7D4B-B3C4-47D9-B6B8-20065E5F7D5B}" type="datetime1">
              <a:rPr lang="en-US" smtClean="0"/>
              <a:t>11/10/2025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9166E-EBE5-4AC0-8E4F-89E66EFC3405}" type="datetime1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E7BD1-800C-4D90-97B1-BE0E707350C3}" type="datetime1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1D6CDA-11BC-4FB9-AD2D-41970D93B461}"/>
              </a:ext>
            </a:extLst>
          </p:cNvPr>
          <p:cNvSpPr/>
          <p:nvPr userDrawn="1"/>
        </p:nvSpPr>
        <p:spPr>
          <a:xfrm>
            <a:off x="14400" y="182564"/>
            <a:ext cx="12158400" cy="3508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28801"/>
            <a:ext cx="10972800" cy="429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865A5E0-8448-4AB5-AD6D-2B68ED2520EE}" type="datetime1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Presented by Dr. MUHAMMAD NOUMAN NOOR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10" Type="http://schemas.openxmlformats.org/officeDocument/2006/relationships/image" Target="../media/image21.jpg"/><Relationship Id="rId4" Type="http://schemas.openxmlformats.org/officeDocument/2006/relationships/image" Target="../media/image15.jp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7.05600" TargetMode="External"/><Relationship Id="rId2" Type="http://schemas.openxmlformats.org/officeDocument/2006/relationships/hyperlink" Target="https://arxiv.org/abs/1503.0358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006.11239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47.jpg"/><Relationship Id="rId7" Type="http://schemas.openxmlformats.org/officeDocument/2006/relationships/image" Target="../media/image51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47.jpg"/><Relationship Id="rId7" Type="http://schemas.openxmlformats.org/officeDocument/2006/relationships/image" Target="../media/image51.jpg"/><Relationship Id="rId12" Type="http://schemas.openxmlformats.org/officeDocument/2006/relationships/image" Target="../media/image56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11" Type="http://schemas.openxmlformats.org/officeDocument/2006/relationships/image" Target="../media/image55.png"/><Relationship Id="rId5" Type="http://schemas.openxmlformats.org/officeDocument/2006/relationships/image" Target="../media/image49.jpg"/><Relationship Id="rId10" Type="http://schemas.openxmlformats.org/officeDocument/2006/relationships/image" Target="../media/image54.png"/><Relationship Id="rId4" Type="http://schemas.openxmlformats.org/officeDocument/2006/relationships/image" Target="../media/image48.jpg"/><Relationship Id="rId9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13" Type="http://schemas.openxmlformats.org/officeDocument/2006/relationships/image" Target="../media/image56.png"/><Relationship Id="rId3" Type="http://schemas.openxmlformats.org/officeDocument/2006/relationships/image" Target="../media/image47.jpg"/><Relationship Id="rId7" Type="http://schemas.openxmlformats.org/officeDocument/2006/relationships/image" Target="../media/image51.jpg"/><Relationship Id="rId12" Type="http://schemas.openxmlformats.org/officeDocument/2006/relationships/image" Target="../media/image55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11" Type="http://schemas.openxmlformats.org/officeDocument/2006/relationships/image" Target="../media/image58.png"/><Relationship Id="rId5" Type="http://schemas.openxmlformats.org/officeDocument/2006/relationships/image" Target="../media/image49.jpg"/><Relationship Id="rId10" Type="http://schemas.openxmlformats.org/officeDocument/2006/relationships/image" Target="../media/image54.png"/><Relationship Id="rId4" Type="http://schemas.openxmlformats.org/officeDocument/2006/relationships/image" Target="../media/image48.jpg"/><Relationship Id="rId9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13" Type="http://schemas.openxmlformats.org/officeDocument/2006/relationships/image" Target="../media/image63.png"/><Relationship Id="rId3" Type="http://schemas.openxmlformats.org/officeDocument/2006/relationships/image" Target="../media/image46.jpg"/><Relationship Id="rId7" Type="http://schemas.openxmlformats.org/officeDocument/2006/relationships/image" Target="../media/image50.jpg"/><Relationship Id="rId12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11" Type="http://schemas.openxmlformats.org/officeDocument/2006/relationships/image" Target="../media/image61.png"/><Relationship Id="rId5" Type="http://schemas.openxmlformats.org/officeDocument/2006/relationships/image" Target="../media/image48.jp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47.jpg"/><Relationship Id="rId9" Type="http://schemas.openxmlformats.org/officeDocument/2006/relationships/image" Target="../media/image52.jpg"/><Relationship Id="rId1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7.png"/><Relationship Id="rId7" Type="http://schemas.openxmlformats.org/officeDocument/2006/relationships/image" Target="../media/image72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47.jpg"/><Relationship Id="rId7" Type="http://schemas.openxmlformats.org/officeDocument/2006/relationships/image" Target="../media/image51.jpg"/><Relationship Id="rId12" Type="http://schemas.openxmlformats.org/officeDocument/2006/relationships/image" Target="../media/image8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11" Type="http://schemas.openxmlformats.org/officeDocument/2006/relationships/image" Target="../media/image86.png"/><Relationship Id="rId5" Type="http://schemas.openxmlformats.org/officeDocument/2006/relationships/image" Target="../media/image49.jpg"/><Relationship Id="rId10" Type="http://schemas.openxmlformats.org/officeDocument/2006/relationships/image" Target="../media/image53.png"/><Relationship Id="rId4" Type="http://schemas.openxmlformats.org/officeDocument/2006/relationships/image" Target="../media/image48.jpg"/><Relationship Id="rId9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posts/2021-07-11-diffusion-models" TargetMode="External"/><Relationship Id="rId2" Type="http://schemas.openxmlformats.org/officeDocument/2006/relationships/hyperlink" Target="https://lilianweng.github.io/posts/2021-07-11-diffusion-model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DsEDMjdxOv4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81CDE-FA3C-421C-A6EB-3FD5AF39A3B3}" type="datetime1">
              <a:rPr lang="en-US" smtClean="0"/>
              <a:t>11/10/2025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52700" y="457200"/>
            <a:ext cx="6329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99CC"/>
                </a:solidFill>
                <a:latin typeface="arial" panose="020B0604020202020204" pitchFamily="34" charset="0"/>
              </a:rPr>
              <a:t>National University of Computer and Emerging Sciences</a:t>
            </a:r>
            <a:endParaRPr lang="en-US" b="1" dirty="0">
              <a:solidFill>
                <a:srgbClr val="0099CC"/>
              </a:solidFill>
            </a:endParaRP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2501901" y="2430404"/>
            <a:ext cx="7658099" cy="1253511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45791" dir="3378596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3200" dirty="0">
                <a:solidFill>
                  <a:schemeClr val="bg1"/>
                </a:solidFill>
              </a:rPr>
              <a:t>Introduction to Diffusion Models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2552700" y="4800600"/>
            <a:ext cx="708660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000" b="1" dirty="0">
                <a:solidFill>
                  <a:srgbClr val="002060"/>
                </a:solidFill>
                <a:latin typeface="Arial" charset="0"/>
              </a:rPr>
              <a:t>Dr. Muhammad Nouman Noor</a:t>
            </a:r>
          </a:p>
          <a:p>
            <a:pPr algn="ctr">
              <a:spcBef>
                <a:spcPct val="50000"/>
              </a:spcBef>
            </a:pPr>
            <a:r>
              <a:rPr lang="en-GB" sz="2000" b="1" dirty="0">
                <a:solidFill>
                  <a:srgbClr val="002060"/>
                </a:solidFill>
                <a:latin typeface="Arial" charset="0"/>
              </a:rPr>
              <a:t>Department of Artificial Intelligence and Data Science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514600" y="3842753"/>
            <a:ext cx="739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/>
              <a:t>AI-5004 Adv. Topics in Generative AI</a:t>
            </a:r>
          </a:p>
        </p:txBody>
      </p:sp>
      <p:pic>
        <p:nvPicPr>
          <p:cNvPr id="4098" name="Picture 2" descr="National University of Computer and Emerging Sciences - Wikipedia">
            <a:extLst>
              <a:ext uri="{FF2B5EF4-FFF2-40B4-BE49-F238E27FC236}">
                <a16:creationId xmlns:a16="http://schemas.microsoft.com/office/drawing/2014/main" id="{E0F510F5-0228-44A0-926A-4D4211F6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49478"/>
            <a:ext cx="954108" cy="95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205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A6532E-9AAD-D46A-EA1A-F827A2F81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50E05-9A5C-4432-9E2E-C3D13857C807}" type="datetime1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382AF5-E6CB-8B05-07EF-61B29FA25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5CAF04-26E7-D052-657B-9690C977F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5FEAE5-67E0-3B5E-742C-B66B0F4D6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 dirty="0"/>
              <a:t>Deep</a:t>
            </a:r>
            <a:r>
              <a:rPr lang="en-US" spc="-40" dirty="0"/>
              <a:t> </a:t>
            </a:r>
            <a:r>
              <a:rPr lang="en-US" spc="-13" dirty="0"/>
              <a:t>Generative Models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ABEC05A-1743-98EC-3F1B-21F062A2B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E2A6FCC-F27D-CF09-01BE-E7DA05FB2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716" y="1447801"/>
            <a:ext cx="7333284" cy="507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81CE2A-C097-74D3-20FD-493268D3C497}"/>
              </a:ext>
            </a:extLst>
          </p:cNvPr>
          <p:cNvSpPr txBox="1"/>
          <p:nvPr/>
        </p:nvSpPr>
        <p:spPr>
          <a:xfrm>
            <a:off x="10160000" y="6181514"/>
            <a:ext cx="20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lilianweng.github.io</a:t>
            </a:r>
          </a:p>
        </p:txBody>
      </p:sp>
    </p:spTree>
    <p:extLst>
      <p:ext uri="{BB962C8B-B14F-4D97-AF65-F5344CB8AC3E}">
        <p14:creationId xmlns:p14="http://schemas.microsoft.com/office/powerpoint/2010/main" val="979910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8739" y="6526446"/>
            <a:ext cx="70273" cy="131660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800" dirty="0">
                <a:solidFill>
                  <a:srgbClr val="8C8C8C"/>
                </a:solidFill>
                <a:latin typeface="Trebuchet MS"/>
                <a:cs typeface="Trebuchet MS"/>
              </a:rPr>
              <a:t>2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215331"/>
            <a:ext cx="7315200" cy="940941"/>
          </a:xfrm>
          <a:prstGeom prst="rect">
            <a:avLst/>
          </a:prstGeom>
        </p:spPr>
        <p:txBody>
          <a:bodyPr vert="horz" wrap="square" lIns="0" tIns="65701" rIns="0" bIns="0" rtlCol="0" anchor="ctr">
            <a:spAutoFit/>
          </a:bodyPr>
          <a:lstStyle/>
          <a:p>
            <a:pPr marL="3810">
              <a:spcBef>
                <a:spcPts val="67"/>
              </a:spcBef>
            </a:pPr>
            <a:r>
              <a:rPr spc="-10" dirty="0"/>
              <a:t>Deep</a:t>
            </a:r>
            <a:r>
              <a:rPr spc="-40" dirty="0"/>
              <a:t> </a:t>
            </a:r>
            <a:r>
              <a:rPr spc="-13" dirty="0"/>
              <a:t>Generative</a:t>
            </a:r>
            <a:r>
              <a:rPr spc="-30" dirty="0"/>
              <a:t> </a:t>
            </a:r>
            <a:r>
              <a:rPr spc="-13" dirty="0"/>
              <a:t>Learning</a:t>
            </a:r>
          </a:p>
          <a:p>
            <a:pPr marL="3810">
              <a:spcBef>
                <a:spcPts val="60"/>
              </a:spcBef>
            </a:pPr>
            <a:r>
              <a:rPr sz="2000" spc="-3" dirty="0">
                <a:solidFill>
                  <a:srgbClr val="890C58"/>
                </a:solidFill>
              </a:rPr>
              <a:t>Learning</a:t>
            </a:r>
            <a:r>
              <a:rPr sz="2000" spc="-20" dirty="0">
                <a:solidFill>
                  <a:srgbClr val="890C58"/>
                </a:solidFill>
              </a:rPr>
              <a:t> </a:t>
            </a:r>
            <a:r>
              <a:rPr sz="2000" spc="-3" dirty="0">
                <a:solidFill>
                  <a:srgbClr val="890C58"/>
                </a:solidFill>
              </a:rPr>
              <a:t>to</a:t>
            </a:r>
            <a:r>
              <a:rPr sz="2000" spc="-13" dirty="0">
                <a:solidFill>
                  <a:srgbClr val="890C58"/>
                </a:solidFill>
              </a:rPr>
              <a:t> </a:t>
            </a:r>
            <a:r>
              <a:rPr sz="2000" spc="-3" dirty="0">
                <a:solidFill>
                  <a:srgbClr val="890C58"/>
                </a:solidFill>
              </a:rPr>
              <a:t>generate</a:t>
            </a:r>
            <a:r>
              <a:rPr sz="2000" spc="-13" dirty="0">
                <a:solidFill>
                  <a:srgbClr val="890C58"/>
                </a:solidFill>
              </a:rPr>
              <a:t> </a:t>
            </a:r>
            <a:r>
              <a:rPr sz="2000" spc="-3" dirty="0">
                <a:solidFill>
                  <a:srgbClr val="890C58"/>
                </a:solidFill>
              </a:rPr>
              <a:t>data</a:t>
            </a:r>
            <a:endParaRPr sz="2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1671161" y="2010086"/>
            <a:ext cx="3473027" cy="2059093"/>
            <a:chOff x="2506741" y="3015129"/>
            <a:chExt cx="5209540" cy="3088640"/>
          </a:xfrm>
        </p:grpSpPr>
        <p:sp>
          <p:nvSpPr>
            <p:cNvPr id="5" name="object 5"/>
            <p:cNvSpPr/>
            <p:nvPr/>
          </p:nvSpPr>
          <p:spPr>
            <a:xfrm>
              <a:off x="2521028" y="3029416"/>
              <a:ext cx="5180965" cy="3060065"/>
            </a:xfrm>
            <a:custGeom>
              <a:avLst/>
              <a:gdLst/>
              <a:ahLst/>
              <a:cxnLst/>
              <a:rect l="l" t="t" r="r" b="b"/>
              <a:pathLst>
                <a:path w="5180965" h="3060065">
                  <a:moveTo>
                    <a:pt x="471191" y="1007379"/>
                  </a:moveTo>
                  <a:lnTo>
                    <a:pt x="465728" y="964808"/>
                  </a:lnTo>
                  <a:lnTo>
                    <a:pt x="463728" y="922603"/>
                  </a:lnTo>
                  <a:lnTo>
                    <a:pt x="465099" y="880862"/>
                  </a:lnTo>
                  <a:lnTo>
                    <a:pt x="469750" y="839680"/>
                  </a:lnTo>
                  <a:lnTo>
                    <a:pt x="477591" y="799155"/>
                  </a:lnTo>
                  <a:lnTo>
                    <a:pt x="488529" y="759383"/>
                  </a:lnTo>
                  <a:lnTo>
                    <a:pt x="502474" y="720459"/>
                  </a:lnTo>
                  <a:lnTo>
                    <a:pt x="519334" y="682482"/>
                  </a:lnTo>
                  <a:lnTo>
                    <a:pt x="539019" y="645547"/>
                  </a:lnTo>
                  <a:lnTo>
                    <a:pt x="561436" y="609750"/>
                  </a:lnTo>
                  <a:lnTo>
                    <a:pt x="586494" y="575188"/>
                  </a:lnTo>
                  <a:lnTo>
                    <a:pt x="614104" y="541959"/>
                  </a:lnTo>
                  <a:lnTo>
                    <a:pt x="644172" y="510157"/>
                  </a:lnTo>
                  <a:lnTo>
                    <a:pt x="676608" y="479880"/>
                  </a:lnTo>
                  <a:lnTo>
                    <a:pt x="711321" y="451225"/>
                  </a:lnTo>
                  <a:lnTo>
                    <a:pt x="748219" y="424287"/>
                  </a:lnTo>
                  <a:lnTo>
                    <a:pt x="787211" y="399163"/>
                  </a:lnTo>
                  <a:lnTo>
                    <a:pt x="828206" y="375950"/>
                  </a:lnTo>
                  <a:lnTo>
                    <a:pt x="871113" y="354744"/>
                  </a:lnTo>
                  <a:lnTo>
                    <a:pt x="915841" y="335641"/>
                  </a:lnTo>
                  <a:lnTo>
                    <a:pt x="962298" y="318739"/>
                  </a:lnTo>
                  <a:lnTo>
                    <a:pt x="1010392" y="304134"/>
                  </a:lnTo>
                  <a:lnTo>
                    <a:pt x="1060034" y="291921"/>
                  </a:lnTo>
                  <a:lnTo>
                    <a:pt x="1111131" y="282199"/>
                  </a:lnTo>
                  <a:lnTo>
                    <a:pt x="1163592" y="275062"/>
                  </a:lnTo>
                  <a:lnTo>
                    <a:pt x="1212558" y="270921"/>
                  </a:lnTo>
                  <a:lnTo>
                    <a:pt x="1261542" y="269186"/>
                  </a:lnTo>
                  <a:lnTo>
                    <a:pt x="1310410" y="269836"/>
                  </a:lnTo>
                  <a:lnTo>
                    <a:pt x="1359034" y="272851"/>
                  </a:lnTo>
                  <a:lnTo>
                    <a:pt x="1407279" y="278208"/>
                  </a:lnTo>
                  <a:lnTo>
                    <a:pt x="1455016" y="285888"/>
                  </a:lnTo>
                  <a:lnTo>
                    <a:pt x="1502112" y="295868"/>
                  </a:lnTo>
                  <a:lnTo>
                    <a:pt x="1548436" y="308128"/>
                  </a:lnTo>
                  <a:lnTo>
                    <a:pt x="1593857" y="322646"/>
                  </a:lnTo>
                  <a:lnTo>
                    <a:pt x="1638243" y="339401"/>
                  </a:lnTo>
                  <a:lnTo>
                    <a:pt x="1681462" y="358373"/>
                  </a:lnTo>
                  <a:lnTo>
                    <a:pt x="1707907" y="321911"/>
                  </a:lnTo>
                  <a:lnTo>
                    <a:pt x="1737447" y="287838"/>
                  </a:lnTo>
                  <a:lnTo>
                    <a:pt x="1769861" y="256208"/>
                  </a:lnTo>
                  <a:lnTo>
                    <a:pt x="1804926" y="227076"/>
                  </a:lnTo>
                  <a:lnTo>
                    <a:pt x="1842421" y="200496"/>
                  </a:lnTo>
                  <a:lnTo>
                    <a:pt x="1882122" y="176523"/>
                  </a:lnTo>
                  <a:lnTo>
                    <a:pt x="1923808" y="155213"/>
                  </a:lnTo>
                  <a:lnTo>
                    <a:pt x="1967256" y="136620"/>
                  </a:lnTo>
                  <a:lnTo>
                    <a:pt x="2012244" y="120798"/>
                  </a:lnTo>
                  <a:lnTo>
                    <a:pt x="2058549" y="107803"/>
                  </a:lnTo>
                  <a:lnTo>
                    <a:pt x="2105950" y="97690"/>
                  </a:lnTo>
                  <a:lnTo>
                    <a:pt x="2154224" y="90513"/>
                  </a:lnTo>
                  <a:lnTo>
                    <a:pt x="2203149" y="86327"/>
                  </a:lnTo>
                  <a:lnTo>
                    <a:pt x="2252503" y="85187"/>
                  </a:lnTo>
                  <a:lnTo>
                    <a:pt x="2302063" y="87147"/>
                  </a:lnTo>
                  <a:lnTo>
                    <a:pt x="2351606" y="92264"/>
                  </a:lnTo>
                  <a:lnTo>
                    <a:pt x="2400912" y="100590"/>
                  </a:lnTo>
                  <a:lnTo>
                    <a:pt x="2449757" y="112182"/>
                  </a:lnTo>
                  <a:lnTo>
                    <a:pt x="2497918" y="127094"/>
                  </a:lnTo>
                  <a:lnTo>
                    <a:pt x="2545175" y="145380"/>
                  </a:lnTo>
                  <a:lnTo>
                    <a:pt x="2585168" y="164014"/>
                  </a:lnTo>
                  <a:lnTo>
                    <a:pt x="2623334" y="184898"/>
                  </a:lnTo>
                  <a:lnTo>
                    <a:pt x="2659530" y="207948"/>
                  </a:lnTo>
                  <a:lnTo>
                    <a:pt x="2693607" y="233076"/>
                  </a:lnTo>
                  <a:lnTo>
                    <a:pt x="2718223" y="197667"/>
                  </a:lnTo>
                  <a:lnTo>
                    <a:pt x="2746387" y="164901"/>
                  </a:lnTo>
                  <a:lnTo>
                    <a:pt x="2777805" y="134857"/>
                  </a:lnTo>
                  <a:lnTo>
                    <a:pt x="2812183" y="107614"/>
                  </a:lnTo>
                  <a:lnTo>
                    <a:pt x="2849227" y="83251"/>
                  </a:lnTo>
                  <a:lnTo>
                    <a:pt x="2888644" y="61848"/>
                  </a:lnTo>
                  <a:lnTo>
                    <a:pt x="2930140" y="43483"/>
                  </a:lnTo>
                  <a:lnTo>
                    <a:pt x="2973420" y="28235"/>
                  </a:lnTo>
                  <a:lnTo>
                    <a:pt x="3018192" y="16183"/>
                  </a:lnTo>
                  <a:lnTo>
                    <a:pt x="3064161" y="7408"/>
                  </a:lnTo>
                  <a:lnTo>
                    <a:pt x="3111033" y="1987"/>
                  </a:lnTo>
                  <a:lnTo>
                    <a:pt x="3158515" y="0"/>
                  </a:lnTo>
                  <a:lnTo>
                    <a:pt x="3206312" y="1525"/>
                  </a:lnTo>
                  <a:lnTo>
                    <a:pt x="3254132" y="6643"/>
                  </a:lnTo>
                  <a:lnTo>
                    <a:pt x="3301679" y="15432"/>
                  </a:lnTo>
                  <a:lnTo>
                    <a:pt x="3348660" y="27970"/>
                  </a:lnTo>
                  <a:lnTo>
                    <a:pt x="3394782" y="44339"/>
                  </a:lnTo>
                  <a:lnTo>
                    <a:pt x="3446627" y="68228"/>
                  </a:lnTo>
                  <a:lnTo>
                    <a:pt x="3494600" y="96624"/>
                  </a:lnTo>
                  <a:lnTo>
                    <a:pt x="3538250" y="129227"/>
                  </a:lnTo>
                  <a:lnTo>
                    <a:pt x="3577128" y="165739"/>
                  </a:lnTo>
                  <a:lnTo>
                    <a:pt x="3611211" y="136117"/>
                  </a:lnTo>
                  <a:lnTo>
                    <a:pt x="3647697" y="109378"/>
                  </a:lnTo>
                  <a:lnTo>
                    <a:pt x="3686338" y="85536"/>
                  </a:lnTo>
                  <a:lnTo>
                    <a:pt x="3726890" y="64609"/>
                  </a:lnTo>
                  <a:lnTo>
                    <a:pt x="3769105" y="46612"/>
                  </a:lnTo>
                  <a:lnTo>
                    <a:pt x="3812738" y="31562"/>
                  </a:lnTo>
                  <a:lnTo>
                    <a:pt x="3857543" y="19474"/>
                  </a:lnTo>
                  <a:lnTo>
                    <a:pt x="3903273" y="10366"/>
                  </a:lnTo>
                  <a:lnTo>
                    <a:pt x="3949683" y="4254"/>
                  </a:lnTo>
                  <a:lnTo>
                    <a:pt x="3996527" y="1153"/>
                  </a:lnTo>
                  <a:lnTo>
                    <a:pt x="4043557" y="1081"/>
                  </a:lnTo>
                  <a:lnTo>
                    <a:pt x="4090529" y="4053"/>
                  </a:lnTo>
                  <a:lnTo>
                    <a:pt x="4137196" y="10086"/>
                  </a:lnTo>
                  <a:lnTo>
                    <a:pt x="4183312" y="19196"/>
                  </a:lnTo>
                  <a:lnTo>
                    <a:pt x="4228630" y="31399"/>
                  </a:lnTo>
                  <a:lnTo>
                    <a:pt x="4272906" y="46712"/>
                  </a:lnTo>
                  <a:lnTo>
                    <a:pt x="4315892" y="65151"/>
                  </a:lnTo>
                  <a:lnTo>
                    <a:pt x="4357342" y="86732"/>
                  </a:lnTo>
                  <a:lnTo>
                    <a:pt x="4397011" y="111472"/>
                  </a:lnTo>
                  <a:lnTo>
                    <a:pt x="4439066" y="143081"/>
                  </a:lnTo>
                  <a:lnTo>
                    <a:pt x="4476800" y="177655"/>
                  </a:lnTo>
                  <a:lnTo>
                    <a:pt x="4510005" y="214903"/>
                  </a:lnTo>
                  <a:lnTo>
                    <a:pt x="4538474" y="254536"/>
                  </a:lnTo>
                  <a:lnTo>
                    <a:pt x="4561997" y="296264"/>
                  </a:lnTo>
                  <a:lnTo>
                    <a:pt x="4580368" y="339797"/>
                  </a:lnTo>
                  <a:lnTo>
                    <a:pt x="4593377" y="384845"/>
                  </a:lnTo>
                  <a:lnTo>
                    <a:pt x="4645937" y="398339"/>
                  </a:lnTo>
                  <a:lnTo>
                    <a:pt x="4696042" y="415106"/>
                  </a:lnTo>
                  <a:lnTo>
                    <a:pt x="4743558" y="434955"/>
                  </a:lnTo>
                  <a:lnTo>
                    <a:pt x="4788350" y="457696"/>
                  </a:lnTo>
                  <a:lnTo>
                    <a:pt x="4830285" y="483139"/>
                  </a:lnTo>
                  <a:lnTo>
                    <a:pt x="4869226" y="511096"/>
                  </a:lnTo>
                  <a:lnTo>
                    <a:pt x="4905039" y="541376"/>
                  </a:lnTo>
                  <a:lnTo>
                    <a:pt x="4937591" y="573789"/>
                  </a:lnTo>
                  <a:lnTo>
                    <a:pt x="4966746" y="608146"/>
                  </a:lnTo>
                  <a:lnTo>
                    <a:pt x="4992369" y="644257"/>
                  </a:lnTo>
                  <a:lnTo>
                    <a:pt x="5014327" y="681933"/>
                  </a:lnTo>
                  <a:lnTo>
                    <a:pt x="5032484" y="720983"/>
                  </a:lnTo>
                  <a:lnTo>
                    <a:pt x="5046705" y="761218"/>
                  </a:lnTo>
                  <a:lnTo>
                    <a:pt x="5056857" y="802448"/>
                  </a:lnTo>
                  <a:lnTo>
                    <a:pt x="5062804" y="844483"/>
                  </a:lnTo>
                  <a:lnTo>
                    <a:pt x="5064412" y="887135"/>
                  </a:lnTo>
                  <a:lnTo>
                    <a:pt x="5061546" y="930212"/>
                  </a:lnTo>
                  <a:lnTo>
                    <a:pt x="5054072" y="973526"/>
                  </a:lnTo>
                  <a:lnTo>
                    <a:pt x="5041855" y="1016886"/>
                  </a:lnTo>
                  <a:lnTo>
                    <a:pt x="5021008" y="1067928"/>
                  </a:lnTo>
                  <a:lnTo>
                    <a:pt x="5012602" y="1084522"/>
                  </a:lnTo>
                  <a:lnTo>
                    <a:pt x="5044958" y="1120879"/>
                  </a:lnTo>
                  <a:lnTo>
                    <a:pt x="5073796" y="1158390"/>
                  </a:lnTo>
                  <a:lnTo>
                    <a:pt x="5099140" y="1196919"/>
                  </a:lnTo>
                  <a:lnTo>
                    <a:pt x="5121010" y="1236330"/>
                  </a:lnTo>
                  <a:lnTo>
                    <a:pt x="5139430" y="1276485"/>
                  </a:lnTo>
                  <a:lnTo>
                    <a:pt x="5154421" y="1317250"/>
                  </a:lnTo>
                  <a:lnTo>
                    <a:pt x="5166006" y="1358487"/>
                  </a:lnTo>
                  <a:lnTo>
                    <a:pt x="5174207" y="1400060"/>
                  </a:lnTo>
                  <a:lnTo>
                    <a:pt x="5179046" y="1441833"/>
                  </a:lnTo>
                  <a:lnTo>
                    <a:pt x="5180546" y="1483669"/>
                  </a:lnTo>
                  <a:lnTo>
                    <a:pt x="5178729" y="1525433"/>
                  </a:lnTo>
                  <a:lnTo>
                    <a:pt x="5173616" y="1566988"/>
                  </a:lnTo>
                  <a:lnTo>
                    <a:pt x="5165231" y="1608197"/>
                  </a:lnTo>
                  <a:lnTo>
                    <a:pt x="5153595" y="1648925"/>
                  </a:lnTo>
                  <a:lnTo>
                    <a:pt x="5138731" y="1689035"/>
                  </a:lnTo>
                  <a:lnTo>
                    <a:pt x="5120660" y="1728390"/>
                  </a:lnTo>
                  <a:lnTo>
                    <a:pt x="5099406" y="1766855"/>
                  </a:lnTo>
                  <a:lnTo>
                    <a:pt x="5074990" y="1804293"/>
                  </a:lnTo>
                  <a:lnTo>
                    <a:pt x="5047435" y="1840568"/>
                  </a:lnTo>
                  <a:lnTo>
                    <a:pt x="5016762" y="1875543"/>
                  </a:lnTo>
                  <a:lnTo>
                    <a:pt x="4982995" y="1909083"/>
                  </a:lnTo>
                  <a:lnTo>
                    <a:pt x="4946154" y="1941050"/>
                  </a:lnTo>
                  <a:lnTo>
                    <a:pt x="4906263" y="1971309"/>
                  </a:lnTo>
                  <a:lnTo>
                    <a:pt x="4863344" y="1999724"/>
                  </a:lnTo>
                  <a:lnTo>
                    <a:pt x="4820942" y="2024217"/>
                  </a:lnTo>
                  <a:lnTo>
                    <a:pt x="4776809" y="2046402"/>
                  </a:lnTo>
                  <a:lnTo>
                    <a:pt x="4731092" y="2066227"/>
                  </a:lnTo>
                  <a:lnTo>
                    <a:pt x="4683941" y="2083643"/>
                  </a:lnTo>
                  <a:lnTo>
                    <a:pt x="4635502" y="2098599"/>
                  </a:lnTo>
                  <a:lnTo>
                    <a:pt x="4585924" y="2111046"/>
                  </a:lnTo>
                  <a:lnTo>
                    <a:pt x="4535354" y="2120934"/>
                  </a:lnTo>
                  <a:lnTo>
                    <a:pt x="4483940" y="2128212"/>
                  </a:lnTo>
                  <a:lnTo>
                    <a:pt x="4481422" y="2171719"/>
                  </a:lnTo>
                  <a:lnTo>
                    <a:pt x="4474846" y="2214284"/>
                  </a:lnTo>
                  <a:lnTo>
                    <a:pt x="4464368" y="2255784"/>
                  </a:lnTo>
                  <a:lnTo>
                    <a:pt x="4450143" y="2296096"/>
                  </a:lnTo>
                  <a:lnTo>
                    <a:pt x="4432328" y="2335098"/>
                  </a:lnTo>
                  <a:lnTo>
                    <a:pt x="4411076" y="2372665"/>
                  </a:lnTo>
                  <a:lnTo>
                    <a:pt x="4386543" y="2408677"/>
                  </a:lnTo>
                  <a:lnTo>
                    <a:pt x="4358885" y="2443009"/>
                  </a:lnTo>
                  <a:lnTo>
                    <a:pt x="4328256" y="2475539"/>
                  </a:lnTo>
                  <a:lnTo>
                    <a:pt x="4294813" y="2506144"/>
                  </a:lnTo>
                  <a:lnTo>
                    <a:pt x="4258709" y="2534701"/>
                  </a:lnTo>
                  <a:lnTo>
                    <a:pt x="4220101" y="2561089"/>
                  </a:lnTo>
                  <a:lnTo>
                    <a:pt x="4179144" y="2585182"/>
                  </a:lnTo>
                  <a:lnTo>
                    <a:pt x="4135993" y="2606860"/>
                  </a:lnTo>
                  <a:lnTo>
                    <a:pt x="4090804" y="2625999"/>
                  </a:lnTo>
                  <a:lnTo>
                    <a:pt x="4043730" y="2642476"/>
                  </a:lnTo>
                  <a:lnTo>
                    <a:pt x="3994929" y="2656169"/>
                  </a:lnTo>
                  <a:lnTo>
                    <a:pt x="3944555" y="2666954"/>
                  </a:lnTo>
                  <a:lnTo>
                    <a:pt x="3892763" y="2674709"/>
                  </a:lnTo>
                  <a:lnTo>
                    <a:pt x="3839709" y="2679311"/>
                  </a:lnTo>
                  <a:lnTo>
                    <a:pt x="3785547" y="2680638"/>
                  </a:lnTo>
                  <a:lnTo>
                    <a:pt x="3730968" y="2678554"/>
                  </a:lnTo>
                  <a:lnTo>
                    <a:pt x="3676971" y="2673047"/>
                  </a:lnTo>
                  <a:lnTo>
                    <a:pt x="3623799" y="2664175"/>
                  </a:lnTo>
                  <a:lnTo>
                    <a:pt x="3571692" y="2651993"/>
                  </a:lnTo>
                  <a:lnTo>
                    <a:pt x="3520895" y="2636558"/>
                  </a:lnTo>
                  <a:lnTo>
                    <a:pt x="3471648" y="2617927"/>
                  </a:lnTo>
                  <a:lnTo>
                    <a:pt x="3424193" y="2596156"/>
                  </a:lnTo>
                  <a:lnTo>
                    <a:pt x="3407850" y="2635268"/>
                  </a:lnTo>
                  <a:lnTo>
                    <a:pt x="3388767" y="2672999"/>
                  </a:lnTo>
                  <a:lnTo>
                    <a:pt x="3367063" y="2709298"/>
                  </a:lnTo>
                  <a:lnTo>
                    <a:pt x="3342854" y="2744112"/>
                  </a:lnTo>
                  <a:lnTo>
                    <a:pt x="3316260" y="2777392"/>
                  </a:lnTo>
                  <a:lnTo>
                    <a:pt x="3287398" y="2809087"/>
                  </a:lnTo>
                  <a:lnTo>
                    <a:pt x="3256387" y="2839145"/>
                  </a:lnTo>
                  <a:lnTo>
                    <a:pt x="3223344" y="2867515"/>
                  </a:lnTo>
                  <a:lnTo>
                    <a:pt x="3188389" y="2894146"/>
                  </a:lnTo>
                  <a:lnTo>
                    <a:pt x="3151638" y="2918988"/>
                  </a:lnTo>
                  <a:lnTo>
                    <a:pt x="3113210" y="2941990"/>
                  </a:lnTo>
                  <a:lnTo>
                    <a:pt x="3073223" y="2963100"/>
                  </a:lnTo>
                  <a:lnTo>
                    <a:pt x="3031796" y="2982267"/>
                  </a:lnTo>
                  <a:lnTo>
                    <a:pt x="2989046" y="2999440"/>
                  </a:lnTo>
                  <a:lnTo>
                    <a:pt x="2945092" y="3014570"/>
                  </a:lnTo>
                  <a:lnTo>
                    <a:pt x="2900051" y="3027603"/>
                  </a:lnTo>
                  <a:lnTo>
                    <a:pt x="2854042" y="3038490"/>
                  </a:lnTo>
                  <a:lnTo>
                    <a:pt x="2807182" y="3047179"/>
                  </a:lnTo>
                  <a:lnTo>
                    <a:pt x="2759591" y="3053620"/>
                  </a:lnTo>
                  <a:lnTo>
                    <a:pt x="2711386" y="3057762"/>
                  </a:lnTo>
                  <a:lnTo>
                    <a:pt x="2662685" y="3059552"/>
                  </a:lnTo>
                  <a:lnTo>
                    <a:pt x="2613606" y="3058942"/>
                  </a:lnTo>
                  <a:lnTo>
                    <a:pt x="2564268" y="3055878"/>
                  </a:lnTo>
                  <a:lnTo>
                    <a:pt x="2514788" y="3050312"/>
                  </a:lnTo>
                  <a:lnTo>
                    <a:pt x="2465285" y="3042190"/>
                  </a:lnTo>
                  <a:lnTo>
                    <a:pt x="2415876" y="3031464"/>
                  </a:lnTo>
                  <a:lnTo>
                    <a:pt x="2362891" y="3016890"/>
                  </a:lnTo>
                  <a:lnTo>
                    <a:pt x="2311525" y="2999485"/>
                  </a:lnTo>
                  <a:lnTo>
                    <a:pt x="2261938" y="2979342"/>
                  </a:lnTo>
                  <a:lnTo>
                    <a:pt x="2214288" y="2956557"/>
                  </a:lnTo>
                  <a:lnTo>
                    <a:pt x="2168733" y="2931224"/>
                  </a:lnTo>
                  <a:lnTo>
                    <a:pt x="2125431" y="2903438"/>
                  </a:lnTo>
                  <a:lnTo>
                    <a:pt x="2084542" y="2873293"/>
                  </a:lnTo>
                  <a:lnTo>
                    <a:pt x="2046223" y="2840885"/>
                  </a:lnTo>
                  <a:lnTo>
                    <a:pt x="2010632" y="2806308"/>
                  </a:lnTo>
                  <a:lnTo>
                    <a:pt x="1977929" y="2769656"/>
                  </a:lnTo>
                  <a:lnTo>
                    <a:pt x="1933745" y="2789807"/>
                  </a:lnTo>
                  <a:lnTo>
                    <a:pt x="1888787" y="2807800"/>
                  </a:lnTo>
                  <a:lnTo>
                    <a:pt x="1843154" y="2823654"/>
                  </a:lnTo>
                  <a:lnTo>
                    <a:pt x="1796942" y="2837390"/>
                  </a:lnTo>
                  <a:lnTo>
                    <a:pt x="1750248" y="2849026"/>
                  </a:lnTo>
                  <a:lnTo>
                    <a:pt x="1703167" y="2858583"/>
                  </a:lnTo>
                  <a:lnTo>
                    <a:pt x="1655798" y="2866078"/>
                  </a:lnTo>
                  <a:lnTo>
                    <a:pt x="1608237" y="2871533"/>
                  </a:lnTo>
                  <a:lnTo>
                    <a:pt x="1560581" y="2874966"/>
                  </a:lnTo>
                  <a:lnTo>
                    <a:pt x="1512925" y="2876396"/>
                  </a:lnTo>
                  <a:lnTo>
                    <a:pt x="1465368" y="2875844"/>
                  </a:lnTo>
                  <a:lnTo>
                    <a:pt x="1418006" y="2873328"/>
                  </a:lnTo>
                  <a:lnTo>
                    <a:pt x="1370936" y="2868869"/>
                  </a:lnTo>
                  <a:lnTo>
                    <a:pt x="1324254" y="2862485"/>
                  </a:lnTo>
                  <a:lnTo>
                    <a:pt x="1278057" y="2854197"/>
                  </a:lnTo>
                  <a:lnTo>
                    <a:pt x="1232442" y="2844023"/>
                  </a:lnTo>
                  <a:lnTo>
                    <a:pt x="1187506" y="2831982"/>
                  </a:lnTo>
                  <a:lnTo>
                    <a:pt x="1143345" y="2818096"/>
                  </a:lnTo>
                  <a:lnTo>
                    <a:pt x="1100056" y="2802382"/>
                  </a:lnTo>
                  <a:lnTo>
                    <a:pt x="1057736" y="2784860"/>
                  </a:lnTo>
                  <a:lnTo>
                    <a:pt x="1016482" y="2765551"/>
                  </a:lnTo>
                  <a:lnTo>
                    <a:pt x="976390" y="2744472"/>
                  </a:lnTo>
                  <a:lnTo>
                    <a:pt x="937558" y="2721644"/>
                  </a:lnTo>
                  <a:lnTo>
                    <a:pt x="900081" y="2697087"/>
                  </a:lnTo>
                  <a:lnTo>
                    <a:pt x="864058" y="2670819"/>
                  </a:lnTo>
                  <a:lnTo>
                    <a:pt x="829583" y="2642860"/>
                  </a:lnTo>
                  <a:lnTo>
                    <a:pt x="796755" y="2613230"/>
                  </a:lnTo>
                  <a:lnTo>
                    <a:pt x="765670" y="2581947"/>
                  </a:lnTo>
                  <a:lnTo>
                    <a:pt x="736424" y="2549033"/>
                  </a:lnTo>
                  <a:lnTo>
                    <a:pt x="709115" y="2514505"/>
                  </a:lnTo>
                  <a:lnTo>
                    <a:pt x="699342" y="2501065"/>
                  </a:lnTo>
                  <a:lnTo>
                    <a:pt x="646000" y="2503910"/>
                  </a:lnTo>
                  <a:lnTo>
                    <a:pt x="593583" y="2502453"/>
                  </a:lnTo>
                  <a:lnTo>
                    <a:pt x="542381" y="2496881"/>
                  </a:lnTo>
                  <a:lnTo>
                    <a:pt x="492684" y="2487376"/>
                  </a:lnTo>
                  <a:lnTo>
                    <a:pt x="444785" y="2474124"/>
                  </a:lnTo>
                  <a:lnTo>
                    <a:pt x="398975" y="2457309"/>
                  </a:lnTo>
                  <a:lnTo>
                    <a:pt x="355545" y="2437115"/>
                  </a:lnTo>
                  <a:lnTo>
                    <a:pt x="314787" y="2413729"/>
                  </a:lnTo>
                  <a:lnTo>
                    <a:pt x="276991" y="2387333"/>
                  </a:lnTo>
                  <a:lnTo>
                    <a:pt x="242449" y="2358113"/>
                  </a:lnTo>
                  <a:lnTo>
                    <a:pt x="211452" y="2326253"/>
                  </a:lnTo>
                  <a:lnTo>
                    <a:pt x="184292" y="2291938"/>
                  </a:lnTo>
                  <a:lnTo>
                    <a:pt x="161259" y="2255352"/>
                  </a:lnTo>
                  <a:lnTo>
                    <a:pt x="142646" y="2216680"/>
                  </a:lnTo>
                  <a:lnTo>
                    <a:pt x="128743" y="2176107"/>
                  </a:lnTo>
                  <a:lnTo>
                    <a:pt x="119842" y="2133817"/>
                  </a:lnTo>
                  <a:lnTo>
                    <a:pt x="116292" y="2087943"/>
                  </a:lnTo>
                  <a:lnTo>
                    <a:pt x="118977" y="2042442"/>
                  </a:lnTo>
                  <a:lnTo>
                    <a:pt x="127740" y="1997696"/>
                  </a:lnTo>
                  <a:lnTo>
                    <a:pt x="142424" y="1954088"/>
                  </a:lnTo>
                  <a:lnTo>
                    <a:pt x="162872" y="1912001"/>
                  </a:lnTo>
                  <a:lnTo>
                    <a:pt x="188927" y="1871818"/>
                  </a:lnTo>
                  <a:lnTo>
                    <a:pt x="220432" y="1833922"/>
                  </a:lnTo>
                  <a:lnTo>
                    <a:pt x="257230" y="1798695"/>
                  </a:lnTo>
                  <a:lnTo>
                    <a:pt x="212674" y="1775075"/>
                  </a:lnTo>
                  <a:lnTo>
                    <a:pt x="172072" y="1748455"/>
                  </a:lnTo>
                  <a:lnTo>
                    <a:pt x="135517" y="1719125"/>
                  </a:lnTo>
                  <a:lnTo>
                    <a:pt x="103103" y="1687373"/>
                  </a:lnTo>
                  <a:lnTo>
                    <a:pt x="74923" y="1653490"/>
                  </a:lnTo>
                  <a:lnTo>
                    <a:pt x="51071" y="1617764"/>
                  </a:lnTo>
                  <a:lnTo>
                    <a:pt x="31640" y="1580486"/>
                  </a:lnTo>
                  <a:lnTo>
                    <a:pt x="16724" y="1541944"/>
                  </a:lnTo>
                  <a:lnTo>
                    <a:pt x="6416" y="1502428"/>
                  </a:lnTo>
                  <a:lnTo>
                    <a:pt x="810" y="1462228"/>
                  </a:lnTo>
                  <a:lnTo>
                    <a:pt x="0" y="1421632"/>
                  </a:lnTo>
                  <a:lnTo>
                    <a:pt x="4078" y="1380932"/>
                  </a:lnTo>
                  <a:lnTo>
                    <a:pt x="13139" y="1340414"/>
                  </a:lnTo>
                  <a:lnTo>
                    <a:pt x="27276" y="1300371"/>
                  </a:lnTo>
                  <a:lnTo>
                    <a:pt x="46582" y="1261090"/>
                  </a:lnTo>
                  <a:lnTo>
                    <a:pt x="71151" y="1222861"/>
                  </a:lnTo>
                  <a:lnTo>
                    <a:pt x="101359" y="1185775"/>
                  </a:lnTo>
                  <a:lnTo>
                    <a:pt x="135874" y="1151788"/>
                  </a:lnTo>
                  <a:lnTo>
                    <a:pt x="174324" y="1121094"/>
                  </a:lnTo>
                  <a:lnTo>
                    <a:pt x="216337" y="1093885"/>
                  </a:lnTo>
                  <a:lnTo>
                    <a:pt x="261541" y="1070355"/>
                  </a:lnTo>
                  <a:lnTo>
                    <a:pt x="309565" y="1050699"/>
                  </a:lnTo>
                  <a:lnTo>
                    <a:pt x="360036" y="1035109"/>
                  </a:lnTo>
                  <a:lnTo>
                    <a:pt x="412582" y="1023779"/>
                  </a:lnTo>
                  <a:lnTo>
                    <a:pt x="466832" y="1016904"/>
                  </a:lnTo>
                  <a:lnTo>
                    <a:pt x="471191" y="1007379"/>
                  </a:lnTo>
                  <a:close/>
                </a:path>
                <a:path w="5180965" h="3060065">
                  <a:moveTo>
                    <a:pt x="566167" y="1843205"/>
                  </a:moveTo>
                  <a:lnTo>
                    <a:pt x="513294" y="1844355"/>
                  </a:lnTo>
                  <a:lnTo>
                    <a:pt x="460819" y="1841186"/>
                  </a:lnTo>
                  <a:lnTo>
                    <a:pt x="409135" y="1833771"/>
                  </a:lnTo>
                  <a:lnTo>
                    <a:pt x="358637" y="1822183"/>
                  </a:lnTo>
                  <a:lnTo>
                    <a:pt x="309721" y="1806497"/>
                  </a:lnTo>
                  <a:lnTo>
                    <a:pt x="262781" y="1786785"/>
                  </a:lnTo>
                </a:path>
                <a:path w="5180965" h="3060065">
                  <a:moveTo>
                    <a:pt x="833848" y="2460642"/>
                  </a:moveTo>
                  <a:lnTo>
                    <a:pt x="801549" y="2470011"/>
                  </a:lnTo>
                  <a:lnTo>
                    <a:pt x="768588" y="2477649"/>
                  </a:lnTo>
                  <a:lnTo>
                    <a:pt x="735072" y="2483535"/>
                  </a:lnTo>
                  <a:lnTo>
                    <a:pt x="701111" y="2487645"/>
                  </a:lnTo>
                </a:path>
                <a:path w="5180965" h="3060065">
                  <a:moveTo>
                    <a:pt x="1977633" y="2757326"/>
                  </a:moveTo>
                  <a:lnTo>
                    <a:pt x="1954600" y="2727857"/>
                  </a:lnTo>
                  <a:lnTo>
                    <a:pt x="1933563" y="2697461"/>
                  </a:lnTo>
                  <a:lnTo>
                    <a:pt x="1914567" y="2666203"/>
                  </a:lnTo>
                  <a:lnTo>
                    <a:pt x="1897654" y="2634149"/>
                  </a:lnTo>
                </a:path>
                <a:path w="5180965" h="3060065">
                  <a:moveTo>
                    <a:pt x="3456649" y="2450165"/>
                  </a:moveTo>
                  <a:lnTo>
                    <a:pt x="3451996" y="2484430"/>
                  </a:lnTo>
                  <a:lnTo>
                    <a:pt x="3445111" y="2518425"/>
                  </a:lnTo>
                  <a:lnTo>
                    <a:pt x="3436011" y="2552080"/>
                  </a:lnTo>
                  <a:lnTo>
                    <a:pt x="3424713" y="2585324"/>
                  </a:lnTo>
                </a:path>
                <a:path w="5180965" h="3060065">
                  <a:moveTo>
                    <a:pt x="4091659" y="1615047"/>
                  </a:moveTo>
                  <a:lnTo>
                    <a:pt x="4141722" y="1636726"/>
                  </a:lnTo>
                  <a:lnTo>
                    <a:pt x="4188931" y="1661360"/>
                  </a:lnTo>
                  <a:lnTo>
                    <a:pt x="4233144" y="1688763"/>
                  </a:lnTo>
                  <a:lnTo>
                    <a:pt x="4274219" y="1718751"/>
                  </a:lnTo>
                  <a:lnTo>
                    <a:pt x="4312014" y="1751139"/>
                  </a:lnTo>
                  <a:lnTo>
                    <a:pt x="4346386" y="1785742"/>
                  </a:lnTo>
                  <a:lnTo>
                    <a:pt x="4377194" y="1822377"/>
                  </a:lnTo>
                  <a:lnTo>
                    <a:pt x="4404294" y="1860858"/>
                  </a:lnTo>
                  <a:lnTo>
                    <a:pt x="4427545" y="1901001"/>
                  </a:lnTo>
                  <a:lnTo>
                    <a:pt x="4446803" y="1942621"/>
                  </a:lnTo>
                  <a:lnTo>
                    <a:pt x="4461928" y="1985534"/>
                  </a:lnTo>
                  <a:lnTo>
                    <a:pt x="4472777" y="2029555"/>
                  </a:lnTo>
                  <a:lnTo>
                    <a:pt x="4479206" y="2074499"/>
                  </a:lnTo>
                  <a:lnTo>
                    <a:pt x="4481075" y="2120183"/>
                  </a:lnTo>
                </a:path>
                <a:path w="5180965" h="3060065">
                  <a:moveTo>
                    <a:pt x="5010160" y="1077037"/>
                  </a:moveTo>
                  <a:lnTo>
                    <a:pt x="4984414" y="1119857"/>
                  </a:lnTo>
                  <a:lnTo>
                    <a:pt x="4953978" y="1160452"/>
                  </a:lnTo>
                  <a:lnTo>
                    <a:pt x="4919075" y="1198579"/>
                  </a:lnTo>
                  <a:lnTo>
                    <a:pt x="4879929" y="1233993"/>
                  </a:lnTo>
                  <a:lnTo>
                    <a:pt x="4836762" y="1266451"/>
                  </a:lnTo>
                </a:path>
                <a:path w="5180965" h="3060065">
                  <a:moveTo>
                    <a:pt x="4594086" y="374226"/>
                  </a:moveTo>
                  <a:lnTo>
                    <a:pt x="4598386" y="396438"/>
                  </a:lnTo>
                  <a:lnTo>
                    <a:pt x="4601348" y="418777"/>
                  </a:lnTo>
                  <a:lnTo>
                    <a:pt x="4602968" y="441204"/>
                  </a:lnTo>
                  <a:lnTo>
                    <a:pt x="4603241" y="463682"/>
                  </a:lnTo>
                </a:path>
                <a:path w="5180965" h="3060065">
                  <a:moveTo>
                    <a:pt x="3486710" y="269881"/>
                  </a:moveTo>
                  <a:lnTo>
                    <a:pt x="3505014" y="239480"/>
                  </a:lnTo>
                  <a:lnTo>
                    <a:pt x="3525979" y="210258"/>
                  </a:lnTo>
                  <a:lnTo>
                    <a:pt x="3549516" y="182327"/>
                  </a:lnTo>
                  <a:lnTo>
                    <a:pt x="3575540" y="155798"/>
                  </a:lnTo>
                </a:path>
                <a:path w="5180965" h="3060065">
                  <a:moveTo>
                    <a:pt x="2655879" y="324248"/>
                  </a:moveTo>
                  <a:lnTo>
                    <a:pt x="2663769" y="298879"/>
                  </a:lnTo>
                  <a:lnTo>
                    <a:pt x="2673590" y="273977"/>
                  </a:lnTo>
                  <a:lnTo>
                    <a:pt x="2685312" y="249613"/>
                  </a:lnTo>
                  <a:lnTo>
                    <a:pt x="2698903" y="225860"/>
                  </a:lnTo>
                </a:path>
                <a:path w="5180965" h="3060065">
                  <a:moveTo>
                    <a:pt x="1680848" y="357661"/>
                  </a:moveTo>
                  <a:lnTo>
                    <a:pt x="1722417" y="378640"/>
                  </a:lnTo>
                  <a:lnTo>
                    <a:pt x="1762293" y="401585"/>
                  </a:lnTo>
                  <a:lnTo>
                    <a:pt x="1800367" y="426432"/>
                  </a:lnTo>
                  <a:lnTo>
                    <a:pt x="1836531" y="453114"/>
                  </a:lnTo>
                </a:path>
                <a:path w="5180965" h="3060065">
                  <a:moveTo>
                    <a:pt x="498378" y="1107831"/>
                  </a:moveTo>
                  <a:lnTo>
                    <a:pt x="489738" y="1083063"/>
                  </a:lnTo>
                  <a:lnTo>
                    <a:pt x="482324" y="1058049"/>
                  </a:lnTo>
                  <a:lnTo>
                    <a:pt x="476145" y="1032819"/>
                  </a:lnTo>
                  <a:lnTo>
                    <a:pt x="471209" y="1007403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87784" y="3493504"/>
              <a:ext cx="934720" cy="93471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28408" y="3493504"/>
              <a:ext cx="934719" cy="93471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76652" y="3493504"/>
              <a:ext cx="934720" cy="93471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87784" y="4491988"/>
              <a:ext cx="934718" cy="93471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28408" y="4517656"/>
              <a:ext cx="934718" cy="93471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69033" y="4513859"/>
              <a:ext cx="934718" cy="934718"/>
            </a:xfrm>
            <a:prstGeom prst="rect">
              <a:avLst/>
            </a:prstGeom>
          </p:spPr>
        </p:pic>
      </p:grpSp>
      <p:sp>
        <p:nvSpPr>
          <p:cNvPr id="12" name="object 12"/>
          <p:cNvSpPr/>
          <p:nvPr/>
        </p:nvSpPr>
        <p:spPr>
          <a:xfrm>
            <a:off x="5594773" y="2855201"/>
            <a:ext cx="1612053" cy="303106"/>
          </a:xfrm>
          <a:custGeom>
            <a:avLst/>
            <a:gdLst/>
            <a:ahLst/>
            <a:cxnLst/>
            <a:rect l="l" t="t" r="r" b="b"/>
            <a:pathLst>
              <a:path w="2418079" h="454660">
                <a:moveTo>
                  <a:pt x="2190750" y="0"/>
                </a:moveTo>
                <a:lnTo>
                  <a:pt x="2190750" y="113666"/>
                </a:lnTo>
                <a:lnTo>
                  <a:pt x="0" y="113666"/>
                </a:lnTo>
                <a:lnTo>
                  <a:pt x="0" y="340996"/>
                </a:lnTo>
                <a:lnTo>
                  <a:pt x="2190750" y="340996"/>
                </a:lnTo>
                <a:lnTo>
                  <a:pt x="2190750" y="454660"/>
                </a:lnTo>
                <a:lnTo>
                  <a:pt x="2418080" y="227329"/>
                </a:lnTo>
                <a:lnTo>
                  <a:pt x="2190750" y="0"/>
                </a:lnTo>
                <a:close/>
              </a:path>
            </a:pathLst>
          </a:custGeom>
          <a:solidFill>
            <a:srgbClr val="76B9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3" name="object 13"/>
          <p:cNvSpPr txBox="1"/>
          <p:nvPr/>
        </p:nvSpPr>
        <p:spPr>
          <a:xfrm>
            <a:off x="6141507" y="2606040"/>
            <a:ext cx="411057" cy="213670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333" b="1" spc="-136" dirty="0">
                <a:latin typeface="Trebuchet MS"/>
                <a:cs typeface="Trebuchet MS"/>
              </a:rPr>
              <a:t>T</a:t>
            </a:r>
            <a:r>
              <a:rPr sz="1333" b="1" spc="-47" dirty="0">
                <a:latin typeface="Trebuchet MS"/>
                <a:cs typeface="Trebuchet MS"/>
              </a:rPr>
              <a:t>r</a:t>
            </a:r>
            <a:r>
              <a:rPr sz="1333" b="1" spc="-3" dirty="0">
                <a:latin typeface="Trebuchet MS"/>
                <a:cs typeface="Trebuchet MS"/>
              </a:rPr>
              <a:t>a</a:t>
            </a:r>
            <a:r>
              <a:rPr sz="1333" b="1" dirty="0">
                <a:latin typeface="Trebuchet MS"/>
                <a:cs typeface="Trebuchet MS"/>
              </a:rPr>
              <a:t>in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648960" y="5592075"/>
            <a:ext cx="1612053" cy="303106"/>
          </a:xfrm>
          <a:custGeom>
            <a:avLst/>
            <a:gdLst/>
            <a:ahLst/>
            <a:cxnLst/>
            <a:rect l="l" t="t" r="r" b="b"/>
            <a:pathLst>
              <a:path w="2418079" h="454659">
                <a:moveTo>
                  <a:pt x="2190750" y="0"/>
                </a:moveTo>
                <a:lnTo>
                  <a:pt x="2190750" y="113666"/>
                </a:lnTo>
                <a:lnTo>
                  <a:pt x="0" y="113666"/>
                </a:lnTo>
                <a:lnTo>
                  <a:pt x="0" y="340996"/>
                </a:lnTo>
                <a:lnTo>
                  <a:pt x="2190750" y="340996"/>
                </a:lnTo>
                <a:lnTo>
                  <a:pt x="2190750" y="454659"/>
                </a:lnTo>
                <a:lnTo>
                  <a:pt x="2418079" y="227329"/>
                </a:lnTo>
                <a:lnTo>
                  <a:pt x="2190750" y="0"/>
                </a:lnTo>
                <a:close/>
              </a:path>
            </a:pathLst>
          </a:custGeom>
          <a:solidFill>
            <a:srgbClr val="76B9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5" name="object 15"/>
          <p:cNvSpPr txBox="1"/>
          <p:nvPr/>
        </p:nvSpPr>
        <p:spPr>
          <a:xfrm>
            <a:off x="6108170" y="5343144"/>
            <a:ext cx="585470" cy="213670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333" b="1" dirty="0">
                <a:latin typeface="Trebuchet MS"/>
                <a:cs typeface="Trebuchet MS"/>
              </a:rPr>
              <a:t>S</a:t>
            </a:r>
            <a:r>
              <a:rPr sz="1333" b="1" spc="-3" dirty="0">
                <a:latin typeface="Trebuchet MS"/>
                <a:cs typeface="Trebuchet MS"/>
              </a:rPr>
              <a:t>a</a:t>
            </a:r>
            <a:r>
              <a:rPr sz="1333" b="1" spc="3" dirty="0">
                <a:latin typeface="Trebuchet MS"/>
                <a:cs typeface="Trebuchet MS"/>
              </a:rPr>
              <a:t>m</a:t>
            </a:r>
            <a:r>
              <a:rPr sz="1333" b="1" spc="-3" dirty="0">
                <a:latin typeface="Trebuchet MS"/>
                <a:cs typeface="Trebuchet MS"/>
              </a:rPr>
              <a:t>pl</a:t>
            </a:r>
            <a:r>
              <a:rPr sz="1333" b="1" dirty="0">
                <a:latin typeface="Trebuchet MS"/>
                <a:cs typeface="Trebuchet MS"/>
              </a:rPr>
              <a:t>e</a:t>
            </a:r>
            <a:endParaRPr sz="1333">
              <a:latin typeface="Trebuchet MS"/>
              <a:cs typeface="Trebuchet MS"/>
            </a:endParaRPr>
          </a:p>
        </p:txBody>
      </p: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817104" y="2263647"/>
            <a:ext cx="1788160" cy="178816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74416" y="4754879"/>
            <a:ext cx="1788159" cy="178816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138018" y="5075447"/>
            <a:ext cx="1147025" cy="1147025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8083410" y="4134104"/>
            <a:ext cx="1256453" cy="213670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333" b="1" spc="-10" dirty="0">
                <a:latin typeface="Trebuchet MS"/>
                <a:cs typeface="Trebuchet MS"/>
              </a:rPr>
              <a:t>Neural</a:t>
            </a:r>
            <a:r>
              <a:rPr sz="1333" b="1" spc="-37" dirty="0">
                <a:latin typeface="Trebuchet MS"/>
                <a:cs typeface="Trebuchet MS"/>
              </a:rPr>
              <a:t> </a:t>
            </a:r>
            <a:r>
              <a:rPr sz="1333" b="1" spc="-3" dirty="0">
                <a:latin typeface="Trebuchet MS"/>
                <a:cs typeface="Trebuchet MS"/>
              </a:rPr>
              <a:t>Network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032927" y="4134104"/>
            <a:ext cx="2619163" cy="213670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333" b="1" spc="-3" dirty="0">
                <a:latin typeface="Trebuchet MS"/>
                <a:cs typeface="Trebuchet MS"/>
              </a:rPr>
              <a:t>Samples</a:t>
            </a:r>
            <a:r>
              <a:rPr sz="1333" b="1" spc="-7" dirty="0">
                <a:latin typeface="Trebuchet MS"/>
                <a:cs typeface="Trebuchet MS"/>
              </a:rPr>
              <a:t> </a:t>
            </a:r>
            <a:r>
              <a:rPr sz="1333" b="1" spc="-3" dirty="0">
                <a:latin typeface="Trebuchet MS"/>
                <a:cs typeface="Trebuchet MS"/>
              </a:rPr>
              <a:t>from </a:t>
            </a:r>
            <a:r>
              <a:rPr sz="1333" b="1" dirty="0">
                <a:latin typeface="Trebuchet MS"/>
                <a:cs typeface="Trebuchet MS"/>
              </a:rPr>
              <a:t>a</a:t>
            </a:r>
            <a:r>
              <a:rPr sz="1333" b="1" spc="-10" dirty="0">
                <a:latin typeface="Trebuchet MS"/>
                <a:cs typeface="Trebuchet MS"/>
              </a:rPr>
              <a:t> </a:t>
            </a:r>
            <a:r>
              <a:rPr sz="1333" b="1" spc="-3" dirty="0">
                <a:latin typeface="Trebuchet MS"/>
                <a:cs typeface="Trebuchet MS"/>
              </a:rPr>
              <a:t>Data</a:t>
            </a:r>
            <a:r>
              <a:rPr sz="1333" b="1" spc="-7" dirty="0">
                <a:latin typeface="Trebuchet MS"/>
                <a:cs typeface="Trebuchet MS"/>
              </a:rPr>
              <a:t> </a:t>
            </a:r>
            <a:r>
              <a:rPr sz="1333" b="1" spc="-3" dirty="0">
                <a:latin typeface="Trebuchet MS"/>
                <a:cs typeface="Trebuchet MS"/>
              </a:rPr>
              <a:t>Distribution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1672A96F-92CE-B93B-B726-F113BA7C8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6885-C063-4D55-9F1B-FF368EDF38CE}" type="datetime1">
              <a:rPr lang="en-US" smtClean="0"/>
              <a:t>11/10/2025</a:t>
            </a:fld>
            <a:endParaRPr lang="en-US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3BE4B61A-2497-D80D-AC79-D537BA7E8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EBEF6A04-490C-0826-9729-1A157FFB3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37205" y="6541113"/>
            <a:ext cx="53340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10"/>
              </a:lnSpc>
            </a:pPr>
            <a:r>
              <a:rPr sz="800" dirty="0">
                <a:solidFill>
                  <a:srgbClr val="8C8C8C"/>
                </a:solidFill>
                <a:latin typeface="Trebuchet MS"/>
                <a:cs typeface="Trebuchet MS"/>
              </a:rPr>
              <a:t>7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48318" y="2590322"/>
            <a:ext cx="2695363" cy="887850"/>
          </a:xfrm>
          <a:prstGeom prst="rect">
            <a:avLst/>
          </a:prstGeom>
        </p:spPr>
        <p:txBody>
          <a:bodyPr vert="horz" wrap="square" lIns="0" tIns="25823" rIns="0" bIns="0" rtlCol="0">
            <a:spAutoFit/>
          </a:bodyPr>
          <a:lstStyle/>
          <a:p>
            <a:pPr marL="277720" marR="3387" indent="-269677">
              <a:spcBef>
                <a:spcPts val="203"/>
              </a:spcBef>
            </a:pPr>
            <a:r>
              <a:rPr sz="2800" dirty="0">
                <a:solidFill>
                  <a:schemeClr val="tx2"/>
                </a:solidFill>
                <a:latin typeface="Trebuchet MS"/>
                <a:cs typeface="Trebuchet MS"/>
              </a:rPr>
              <a:t>Au</a:t>
            </a:r>
            <a:r>
              <a:rPr sz="2800" spc="-3" dirty="0">
                <a:solidFill>
                  <a:schemeClr val="tx2"/>
                </a:solidFill>
                <a:latin typeface="Trebuchet MS"/>
                <a:cs typeface="Trebuchet MS"/>
              </a:rPr>
              <a:t>to</a:t>
            </a:r>
            <a:r>
              <a:rPr sz="2800" dirty="0">
                <a:solidFill>
                  <a:schemeClr val="tx2"/>
                </a:solidFill>
                <a:latin typeface="Trebuchet MS"/>
                <a:cs typeface="Trebuchet MS"/>
              </a:rPr>
              <a:t>r</a:t>
            </a:r>
            <a:r>
              <a:rPr sz="2800" spc="3" dirty="0">
                <a:solidFill>
                  <a:schemeClr val="tx2"/>
                </a:solidFill>
                <a:latin typeface="Trebuchet MS"/>
                <a:cs typeface="Trebuchet MS"/>
              </a:rPr>
              <a:t>e</a:t>
            </a:r>
            <a:r>
              <a:rPr sz="2800" spc="-3" dirty="0">
                <a:solidFill>
                  <a:schemeClr val="tx2"/>
                </a:solidFill>
                <a:latin typeface="Trebuchet MS"/>
                <a:cs typeface="Trebuchet MS"/>
              </a:rPr>
              <a:t>g</a:t>
            </a:r>
            <a:r>
              <a:rPr sz="2800" dirty="0">
                <a:solidFill>
                  <a:schemeClr val="tx2"/>
                </a:solidFill>
                <a:latin typeface="Trebuchet MS"/>
                <a:cs typeface="Trebuchet MS"/>
              </a:rPr>
              <a:t>r</a:t>
            </a:r>
            <a:r>
              <a:rPr sz="2800" spc="3" dirty="0">
                <a:solidFill>
                  <a:schemeClr val="tx2"/>
                </a:solidFill>
                <a:latin typeface="Trebuchet MS"/>
                <a:cs typeface="Trebuchet MS"/>
              </a:rPr>
              <a:t>e</a:t>
            </a:r>
            <a:r>
              <a:rPr sz="2800" spc="-3" dirty="0">
                <a:solidFill>
                  <a:schemeClr val="tx2"/>
                </a:solidFill>
                <a:latin typeface="Trebuchet MS"/>
                <a:cs typeface="Trebuchet MS"/>
              </a:rPr>
              <a:t>ssi</a:t>
            </a:r>
            <a:r>
              <a:rPr sz="2800" spc="3" dirty="0">
                <a:solidFill>
                  <a:schemeClr val="tx2"/>
                </a:solidFill>
                <a:latin typeface="Trebuchet MS"/>
                <a:cs typeface="Trebuchet MS"/>
              </a:rPr>
              <a:t>v</a:t>
            </a:r>
            <a:r>
              <a:rPr sz="2800" dirty="0">
                <a:solidFill>
                  <a:schemeClr val="tx2"/>
                </a:solidFill>
                <a:latin typeface="Trebuchet MS"/>
                <a:cs typeface="Trebuchet MS"/>
              </a:rPr>
              <a:t>e  </a:t>
            </a:r>
            <a:r>
              <a:rPr sz="2800" spc="-3" dirty="0">
                <a:solidFill>
                  <a:schemeClr val="tx2"/>
                </a:solidFill>
                <a:latin typeface="Trebuchet MS"/>
                <a:cs typeface="Trebuchet MS"/>
              </a:rPr>
              <a:t>Models</a:t>
            </a:r>
            <a:endParaRPr sz="2800" dirty="0">
              <a:solidFill>
                <a:schemeClr val="tx2"/>
              </a:solidFill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04665" y="402186"/>
            <a:ext cx="7844367" cy="1116545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spcBef>
                <a:spcPts val="67"/>
              </a:spcBef>
            </a:pPr>
            <a:r>
              <a:rPr spc="-10" dirty="0"/>
              <a:t>The</a:t>
            </a:r>
            <a:r>
              <a:rPr spc="-20" dirty="0"/>
              <a:t> </a:t>
            </a:r>
            <a:r>
              <a:rPr spc="-13" dirty="0"/>
              <a:t>Landscape</a:t>
            </a:r>
            <a:r>
              <a:rPr spc="-20" dirty="0"/>
              <a:t> </a:t>
            </a:r>
            <a:r>
              <a:rPr spc="-10" dirty="0"/>
              <a:t>of</a:t>
            </a:r>
            <a:r>
              <a:rPr spc="-20" dirty="0"/>
              <a:t> </a:t>
            </a:r>
            <a:r>
              <a:rPr spc="-10" dirty="0"/>
              <a:t>Deep</a:t>
            </a:r>
            <a:r>
              <a:rPr spc="-23" dirty="0"/>
              <a:t> </a:t>
            </a:r>
            <a:r>
              <a:rPr spc="-13" dirty="0"/>
              <a:t>Generative</a:t>
            </a:r>
            <a:r>
              <a:rPr spc="-20" dirty="0"/>
              <a:t> </a:t>
            </a:r>
            <a:r>
              <a:rPr spc="-13" dirty="0"/>
              <a:t>Learning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954075" y="2230133"/>
            <a:ext cx="2209800" cy="890842"/>
          </a:xfrm>
          <a:prstGeom prst="rect">
            <a:avLst/>
          </a:prstGeom>
        </p:spPr>
        <p:txBody>
          <a:bodyPr vert="horz" wrap="square" lIns="0" tIns="28787" rIns="0" bIns="0" rtlCol="0">
            <a:spAutoFit/>
          </a:bodyPr>
          <a:lstStyle/>
          <a:p>
            <a:pPr marL="198977" marR="3387" indent="-190510">
              <a:spcBef>
                <a:spcPts val="227"/>
              </a:spcBef>
            </a:pPr>
            <a:r>
              <a:rPr sz="2800" dirty="0">
                <a:solidFill>
                  <a:srgbClr val="FF0000"/>
                </a:solidFill>
                <a:latin typeface="Trebuchet MS"/>
                <a:cs typeface="Trebuchet MS"/>
              </a:rPr>
              <a:t>Nor</a:t>
            </a:r>
            <a:r>
              <a:rPr sz="2800" spc="-3" dirty="0">
                <a:solidFill>
                  <a:srgbClr val="FF0000"/>
                </a:solidFill>
                <a:latin typeface="Trebuchet MS"/>
                <a:cs typeface="Trebuchet MS"/>
              </a:rPr>
              <a:t>ma</a:t>
            </a:r>
            <a:r>
              <a:rPr sz="2800" dirty="0">
                <a:solidFill>
                  <a:srgbClr val="FF0000"/>
                </a:solidFill>
                <a:latin typeface="Trebuchet MS"/>
                <a:cs typeface="Trebuchet MS"/>
              </a:rPr>
              <a:t>l</a:t>
            </a:r>
            <a:r>
              <a:rPr sz="2800" spc="3" dirty="0">
                <a:solidFill>
                  <a:srgbClr val="FF0000"/>
                </a:solidFill>
                <a:latin typeface="Trebuchet MS"/>
                <a:cs typeface="Trebuchet MS"/>
              </a:rPr>
              <a:t>i</a:t>
            </a:r>
            <a:r>
              <a:rPr sz="2800" dirty="0">
                <a:solidFill>
                  <a:srgbClr val="FF0000"/>
                </a:solidFill>
                <a:latin typeface="Trebuchet MS"/>
                <a:cs typeface="Trebuchet MS"/>
              </a:rPr>
              <a:t>z</a:t>
            </a:r>
            <a:r>
              <a:rPr sz="2800" spc="3" dirty="0">
                <a:solidFill>
                  <a:srgbClr val="FF0000"/>
                </a:solidFill>
                <a:latin typeface="Trebuchet MS"/>
                <a:cs typeface="Trebuchet MS"/>
              </a:rPr>
              <a:t>i</a:t>
            </a:r>
            <a:r>
              <a:rPr sz="2800" dirty="0">
                <a:solidFill>
                  <a:srgbClr val="FF0000"/>
                </a:solidFill>
                <a:latin typeface="Trebuchet MS"/>
                <a:cs typeface="Trebuchet MS"/>
              </a:rPr>
              <a:t>ng  </a:t>
            </a:r>
            <a:r>
              <a:rPr sz="2800" spc="-3" dirty="0">
                <a:solidFill>
                  <a:srgbClr val="FF0000"/>
                </a:solidFill>
                <a:latin typeface="Trebuchet MS"/>
                <a:cs typeface="Trebuchet MS"/>
              </a:rPr>
              <a:t>Flows</a:t>
            </a:r>
            <a:endParaRPr sz="2800" dirty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3902" y="2007947"/>
            <a:ext cx="3628320" cy="898109"/>
          </a:xfrm>
          <a:prstGeom prst="rect">
            <a:avLst/>
          </a:prstGeom>
        </p:spPr>
        <p:txBody>
          <a:bodyPr vert="horz" wrap="square" lIns="0" tIns="35983" rIns="0" bIns="0" rtlCol="0">
            <a:spAutoFit/>
          </a:bodyPr>
          <a:lstStyle/>
          <a:p>
            <a:pPr marL="8467" marR="3387">
              <a:spcBef>
                <a:spcPts val="283"/>
              </a:spcBef>
            </a:pPr>
            <a:r>
              <a:rPr sz="2800" spc="-13" dirty="0">
                <a:solidFill>
                  <a:srgbClr val="FFC000"/>
                </a:solidFill>
                <a:latin typeface="Trebuchet MS"/>
                <a:cs typeface="Trebuchet MS"/>
              </a:rPr>
              <a:t>Variational </a:t>
            </a:r>
            <a:r>
              <a:rPr sz="2800" spc="-1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800" spc="-3" dirty="0">
                <a:solidFill>
                  <a:srgbClr val="FFC000"/>
                </a:solidFill>
                <a:latin typeface="Trebuchet MS"/>
                <a:cs typeface="Trebuchet MS"/>
              </a:rPr>
              <a:t>A</a:t>
            </a:r>
            <a:r>
              <a:rPr sz="2800" dirty="0">
                <a:solidFill>
                  <a:srgbClr val="FFC000"/>
                </a:solidFill>
                <a:latin typeface="Trebuchet MS"/>
                <a:cs typeface="Trebuchet MS"/>
              </a:rPr>
              <a:t>u</a:t>
            </a:r>
            <a:r>
              <a:rPr sz="2800" spc="-3" dirty="0">
                <a:solidFill>
                  <a:srgbClr val="FFC000"/>
                </a:solidFill>
                <a:latin typeface="Trebuchet MS"/>
                <a:cs typeface="Trebuchet MS"/>
              </a:rPr>
              <a:t>to</a:t>
            </a:r>
            <a:r>
              <a:rPr sz="2800" dirty="0">
                <a:solidFill>
                  <a:srgbClr val="FFC000"/>
                </a:solidFill>
                <a:latin typeface="Trebuchet MS"/>
                <a:cs typeface="Trebuchet MS"/>
              </a:rPr>
              <a:t>en</a:t>
            </a:r>
            <a:r>
              <a:rPr sz="2800" spc="-3" dirty="0">
                <a:solidFill>
                  <a:srgbClr val="FFC000"/>
                </a:solidFill>
                <a:latin typeface="Trebuchet MS"/>
                <a:cs typeface="Trebuchet MS"/>
              </a:rPr>
              <a:t>co</a:t>
            </a:r>
            <a:r>
              <a:rPr sz="2800" dirty="0">
                <a:solidFill>
                  <a:srgbClr val="FFC000"/>
                </a:solidFill>
                <a:latin typeface="Trebuchet MS"/>
                <a:cs typeface="Trebuchet MS"/>
              </a:rPr>
              <a:t>ders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858000" y="4723219"/>
            <a:ext cx="5052060" cy="45910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8467" marR="3387" indent="360698">
              <a:spcBef>
                <a:spcPts val="220"/>
              </a:spcBef>
            </a:pPr>
            <a:r>
              <a:rPr sz="2800" spc="-3" dirty="0">
                <a:solidFill>
                  <a:srgbClr val="00B0F0"/>
                </a:solidFill>
                <a:latin typeface="Trebuchet MS"/>
                <a:cs typeface="Trebuchet MS"/>
              </a:rPr>
              <a:t>Denoising </a:t>
            </a:r>
            <a:r>
              <a:rPr sz="2800" dirty="0">
                <a:solidFill>
                  <a:srgbClr val="00B0F0"/>
                </a:solidFill>
                <a:latin typeface="Trebuchet MS"/>
                <a:cs typeface="Trebuchet MS"/>
              </a:rPr>
              <a:t> </a:t>
            </a:r>
            <a:r>
              <a:rPr sz="2800" spc="-3" dirty="0">
                <a:solidFill>
                  <a:srgbClr val="00B0F0"/>
                </a:solidFill>
                <a:latin typeface="Trebuchet MS"/>
                <a:cs typeface="Trebuchet MS"/>
              </a:rPr>
              <a:t>Diffusion</a:t>
            </a:r>
            <a:r>
              <a:rPr sz="2800" spc="-43" dirty="0">
                <a:solidFill>
                  <a:srgbClr val="00B0F0"/>
                </a:solidFill>
                <a:latin typeface="Trebuchet MS"/>
                <a:cs typeface="Trebuchet MS"/>
              </a:rPr>
              <a:t> </a:t>
            </a:r>
            <a:r>
              <a:rPr sz="2800" spc="-3" dirty="0">
                <a:solidFill>
                  <a:srgbClr val="00B0F0"/>
                </a:solidFill>
                <a:latin typeface="Trebuchet MS"/>
                <a:cs typeface="Trebuchet MS"/>
              </a:rPr>
              <a:t>Models</a:t>
            </a:r>
            <a:endParaRPr sz="2800" dirty="0">
              <a:solidFill>
                <a:srgbClr val="00B0F0"/>
              </a:solidFill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9515" y="3830240"/>
            <a:ext cx="4130265" cy="892979"/>
          </a:xfrm>
          <a:prstGeom prst="rect">
            <a:avLst/>
          </a:prstGeom>
        </p:spPr>
        <p:txBody>
          <a:bodyPr vert="horz" wrap="square" lIns="0" tIns="30903" rIns="0" bIns="0" rtlCol="0">
            <a:spAutoFit/>
          </a:bodyPr>
          <a:lstStyle/>
          <a:p>
            <a:pPr marL="8467" marR="3387">
              <a:spcBef>
                <a:spcPts val="243"/>
              </a:spcBef>
            </a:pPr>
            <a:r>
              <a:rPr sz="2800" spc="-3" dirty="0">
                <a:solidFill>
                  <a:srgbClr val="FF0000"/>
                </a:solidFill>
                <a:latin typeface="Trebuchet MS"/>
                <a:cs typeface="Trebuchet MS"/>
              </a:rPr>
              <a:t>Generative </a:t>
            </a:r>
            <a:r>
              <a:rPr sz="280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800" spc="-3" dirty="0">
                <a:solidFill>
                  <a:srgbClr val="FF0000"/>
                </a:solidFill>
                <a:latin typeface="Trebuchet MS"/>
                <a:cs typeface="Trebuchet MS"/>
              </a:rPr>
              <a:t>Adversarial</a:t>
            </a:r>
            <a:r>
              <a:rPr sz="2800" spc="-37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800" spc="-3" dirty="0">
                <a:solidFill>
                  <a:srgbClr val="FF0000"/>
                </a:solidFill>
                <a:latin typeface="Trebuchet MS"/>
                <a:cs typeface="Trebuchet MS"/>
              </a:rPr>
              <a:t>Networks</a:t>
            </a:r>
            <a:endParaRPr sz="2800" dirty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12274" y="5562600"/>
            <a:ext cx="3773361" cy="454826"/>
          </a:xfrm>
          <a:prstGeom prst="rect">
            <a:avLst/>
          </a:prstGeom>
        </p:spPr>
        <p:txBody>
          <a:bodyPr vert="horz" wrap="square" lIns="0" tIns="23707" rIns="0" bIns="0" rtlCol="0">
            <a:spAutoFit/>
          </a:bodyPr>
          <a:lstStyle/>
          <a:p>
            <a:pPr marL="305662" marR="3387" indent="-297618">
              <a:spcBef>
                <a:spcPts val="187"/>
              </a:spcBef>
            </a:pPr>
            <a:r>
              <a:rPr sz="2800" dirty="0">
                <a:solidFill>
                  <a:srgbClr val="FFC000"/>
                </a:solidFill>
                <a:latin typeface="Trebuchet MS"/>
                <a:cs typeface="Trebuchet MS"/>
              </a:rPr>
              <a:t>Ener</a:t>
            </a:r>
            <a:r>
              <a:rPr sz="2800" spc="-7" dirty="0">
                <a:solidFill>
                  <a:srgbClr val="FFC000"/>
                </a:solidFill>
                <a:latin typeface="Trebuchet MS"/>
                <a:cs typeface="Trebuchet MS"/>
              </a:rPr>
              <a:t>g</a:t>
            </a:r>
            <a:r>
              <a:rPr sz="2800" dirty="0">
                <a:solidFill>
                  <a:srgbClr val="FFC000"/>
                </a:solidFill>
                <a:latin typeface="Trebuchet MS"/>
                <a:cs typeface="Trebuchet MS"/>
              </a:rPr>
              <a:t>y</a:t>
            </a:r>
            <a:r>
              <a:rPr sz="2800" spc="3" dirty="0">
                <a:solidFill>
                  <a:srgbClr val="FFC000"/>
                </a:solidFill>
                <a:latin typeface="Trebuchet MS"/>
                <a:cs typeface="Trebuchet MS"/>
              </a:rPr>
              <a:t>-</a:t>
            </a:r>
            <a:r>
              <a:rPr sz="2800" dirty="0">
                <a:solidFill>
                  <a:srgbClr val="FFC000"/>
                </a:solidFill>
                <a:latin typeface="Trebuchet MS"/>
                <a:cs typeface="Trebuchet MS"/>
              </a:rPr>
              <a:t>based  </a:t>
            </a:r>
            <a:r>
              <a:rPr sz="2800" spc="-3" dirty="0">
                <a:solidFill>
                  <a:srgbClr val="FFC000"/>
                </a:solidFill>
                <a:latin typeface="Trebuchet MS"/>
                <a:cs typeface="Trebuchet MS"/>
              </a:rPr>
              <a:t>Models</a:t>
            </a:r>
            <a:endParaRPr sz="2800" dirty="0">
              <a:solidFill>
                <a:srgbClr val="FFC000"/>
              </a:solidFill>
              <a:latin typeface="Trebuchet MS"/>
              <a:cs typeface="Trebuchet MS"/>
            </a:endParaRP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EBF753D1-8E94-45FE-2F20-A95ABDE41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94C1F-48C0-40B0-B796-2F1C61356F47}" type="datetime1">
              <a:rPr lang="en-US" smtClean="0"/>
              <a:t>11/10/2025</a:t>
            </a:fld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36218E17-8B54-2B24-9055-FEC29ABC5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21F98B5D-9948-EBE6-55C6-DD88B8030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8590" y="493590"/>
            <a:ext cx="9677400" cy="562547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spcBef>
                <a:spcPts val="67"/>
              </a:spcBef>
            </a:pPr>
            <a:r>
              <a:rPr spc="-13" dirty="0"/>
              <a:t>What</a:t>
            </a:r>
            <a:r>
              <a:rPr spc="-23" dirty="0"/>
              <a:t> </a:t>
            </a:r>
            <a:r>
              <a:rPr spc="-13" dirty="0"/>
              <a:t>makes</a:t>
            </a:r>
            <a:r>
              <a:rPr spc="-23" dirty="0"/>
              <a:t> </a:t>
            </a:r>
            <a:r>
              <a:rPr dirty="0"/>
              <a:t>a</a:t>
            </a:r>
            <a:r>
              <a:rPr spc="-27" dirty="0"/>
              <a:t> </a:t>
            </a:r>
            <a:r>
              <a:rPr spc="-13" dirty="0"/>
              <a:t>good</a:t>
            </a:r>
            <a:r>
              <a:rPr spc="-23" dirty="0"/>
              <a:t> </a:t>
            </a:r>
            <a:r>
              <a:rPr spc="-13" dirty="0"/>
              <a:t>generative</a:t>
            </a:r>
            <a:r>
              <a:rPr spc="-20" dirty="0"/>
              <a:t> </a:t>
            </a:r>
            <a:r>
              <a:rPr spc="-13" dirty="0"/>
              <a:t>model?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22120" y="2513920"/>
            <a:ext cx="4629318" cy="41107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78571" y="4208610"/>
            <a:ext cx="1795357" cy="812188"/>
          </a:xfrm>
          <a:prstGeom prst="rect">
            <a:avLst/>
          </a:prstGeom>
        </p:spPr>
        <p:txBody>
          <a:bodyPr vert="horz" wrap="square" lIns="0" tIns="42333" rIns="0" bIns="0" rtlCol="0">
            <a:spAutoFit/>
          </a:bodyPr>
          <a:lstStyle/>
          <a:p>
            <a:pPr marL="8044" marR="3387" algn="ctr">
              <a:lnSpc>
                <a:spcPts val="2000"/>
              </a:lnSpc>
              <a:spcBef>
                <a:spcPts val="333"/>
              </a:spcBef>
            </a:pPr>
            <a:r>
              <a:rPr sz="1867" spc="-3" dirty="0">
                <a:solidFill>
                  <a:srgbClr val="C00000"/>
                </a:solidFill>
                <a:latin typeface="Trebuchet MS"/>
                <a:cs typeface="Trebuchet MS"/>
              </a:rPr>
              <a:t>Generative </a:t>
            </a:r>
            <a:r>
              <a:rPr sz="1867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867" spc="-3" dirty="0">
                <a:solidFill>
                  <a:srgbClr val="C00000"/>
                </a:solidFill>
                <a:latin typeface="Trebuchet MS"/>
                <a:cs typeface="Trebuchet MS"/>
              </a:rPr>
              <a:t>Adversarial </a:t>
            </a:r>
            <a:r>
              <a:rPr sz="1867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867" spc="-3" dirty="0">
                <a:solidFill>
                  <a:srgbClr val="C00000"/>
                </a:solidFill>
                <a:latin typeface="Trebuchet MS"/>
                <a:cs typeface="Trebuchet MS"/>
              </a:rPr>
              <a:t>Networks</a:t>
            </a:r>
            <a:r>
              <a:rPr sz="1867" spc="-47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867" spc="-3" dirty="0">
                <a:solidFill>
                  <a:srgbClr val="C00000"/>
                </a:solidFill>
                <a:latin typeface="Trebuchet MS"/>
                <a:cs typeface="Trebuchet MS"/>
              </a:rPr>
              <a:t>(GANs)</a:t>
            </a:r>
            <a:endParaRPr sz="1867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200" y="6261265"/>
            <a:ext cx="519048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467">
              <a:lnSpc>
                <a:spcPts val="1247"/>
              </a:lnSpc>
            </a:pPr>
            <a:r>
              <a:rPr sz="1067" u="sng" spc="-20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Tackling</a:t>
            </a:r>
            <a:r>
              <a:rPr sz="1067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the</a:t>
            </a:r>
            <a:r>
              <a:rPr sz="1067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Generative</a:t>
            </a:r>
            <a:r>
              <a:rPr sz="1067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Learning</a:t>
            </a:r>
            <a:r>
              <a:rPr sz="1067" u="sng" spc="-1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10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Trilemma</a:t>
            </a:r>
            <a:r>
              <a:rPr sz="1067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with</a:t>
            </a:r>
            <a:r>
              <a:rPr sz="1067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Denoising</a:t>
            </a:r>
            <a:r>
              <a:rPr sz="1067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Diffusion</a:t>
            </a:r>
            <a:r>
              <a:rPr sz="1067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GANs,</a:t>
            </a:r>
            <a:r>
              <a:rPr sz="1067" u="sng" spc="1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ICLR</a:t>
            </a:r>
            <a:r>
              <a:rPr sz="1067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2022</a:t>
            </a:r>
            <a:endParaRPr sz="1067" dirty="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059947" y="6532647"/>
            <a:ext cx="154517" cy="125248"/>
          </a:xfrm>
          <a:prstGeom prst="rect">
            <a:avLst/>
          </a:prstGeom>
        </p:spPr>
        <p:txBody>
          <a:bodyPr vert="horz" wrap="square" lIns="0" tIns="2117" rIns="0" bIns="0" rtlCol="0">
            <a:spAutoFit/>
          </a:bodyPr>
          <a:lstStyle/>
          <a:p>
            <a:pPr marL="25401">
              <a:spcBef>
                <a:spcPts val="17"/>
              </a:spcBef>
            </a:pPr>
            <a:r>
              <a:rPr sz="800" dirty="0">
                <a:solidFill>
                  <a:srgbClr val="8C8C8C"/>
                </a:solidFill>
                <a:latin typeface="Trebuchet MS"/>
                <a:cs typeface="Trebuchet MS"/>
              </a:rPr>
              <a:t>79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21827" y="4208610"/>
            <a:ext cx="1026583" cy="812188"/>
          </a:xfrm>
          <a:prstGeom prst="rect">
            <a:avLst/>
          </a:prstGeom>
        </p:spPr>
        <p:txBody>
          <a:bodyPr vert="horz" wrap="square" lIns="0" tIns="42333" rIns="0" bIns="0" rtlCol="0">
            <a:spAutoFit/>
          </a:bodyPr>
          <a:lstStyle/>
          <a:p>
            <a:pPr marL="44452" marR="3387" indent="-35985" algn="just">
              <a:lnSpc>
                <a:spcPts val="2000"/>
              </a:lnSpc>
              <a:spcBef>
                <a:spcPts val="333"/>
              </a:spcBef>
            </a:pPr>
            <a:r>
              <a:rPr sz="1867" spc="-3" dirty="0">
                <a:solidFill>
                  <a:srgbClr val="0071C5"/>
                </a:solidFill>
                <a:latin typeface="Trebuchet MS"/>
                <a:cs typeface="Trebuchet MS"/>
              </a:rPr>
              <a:t>Deno</a:t>
            </a:r>
            <a:r>
              <a:rPr sz="1867" dirty="0">
                <a:solidFill>
                  <a:srgbClr val="0071C5"/>
                </a:solidFill>
                <a:latin typeface="Trebuchet MS"/>
                <a:cs typeface="Trebuchet MS"/>
              </a:rPr>
              <a:t>i</a:t>
            </a:r>
            <a:r>
              <a:rPr sz="1867" spc="3" dirty="0">
                <a:solidFill>
                  <a:srgbClr val="0071C5"/>
                </a:solidFill>
                <a:latin typeface="Trebuchet MS"/>
                <a:cs typeface="Trebuchet MS"/>
              </a:rPr>
              <a:t>s</a:t>
            </a:r>
            <a:r>
              <a:rPr sz="1867" dirty="0">
                <a:solidFill>
                  <a:srgbClr val="0071C5"/>
                </a:solidFill>
                <a:latin typeface="Trebuchet MS"/>
                <a:cs typeface="Trebuchet MS"/>
              </a:rPr>
              <a:t>i</a:t>
            </a:r>
            <a:r>
              <a:rPr sz="1867" spc="-3" dirty="0">
                <a:solidFill>
                  <a:srgbClr val="0071C5"/>
                </a:solidFill>
                <a:latin typeface="Trebuchet MS"/>
                <a:cs typeface="Trebuchet MS"/>
              </a:rPr>
              <a:t>ng  Diffusion </a:t>
            </a:r>
            <a:r>
              <a:rPr sz="1867" spc="-557" dirty="0">
                <a:solidFill>
                  <a:srgbClr val="0071C5"/>
                </a:solidFill>
                <a:latin typeface="Trebuchet MS"/>
                <a:cs typeface="Trebuchet MS"/>
              </a:rPr>
              <a:t> </a:t>
            </a:r>
            <a:r>
              <a:rPr sz="1867" spc="-3" dirty="0">
                <a:solidFill>
                  <a:srgbClr val="0071C5"/>
                </a:solidFill>
                <a:latin typeface="Trebuchet MS"/>
                <a:cs typeface="Trebuchet MS"/>
              </a:rPr>
              <a:t>Models</a:t>
            </a:r>
            <a:endParaRPr sz="1867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80651" y="5519251"/>
            <a:ext cx="2503169" cy="555707"/>
          </a:xfrm>
          <a:prstGeom prst="rect">
            <a:avLst/>
          </a:prstGeom>
        </p:spPr>
        <p:txBody>
          <a:bodyPr vert="horz" wrap="square" lIns="0" tIns="42333" rIns="0" bIns="0" rtlCol="0">
            <a:spAutoFit/>
          </a:bodyPr>
          <a:lstStyle/>
          <a:p>
            <a:pPr marL="134627" marR="3387" indent="-126583">
              <a:lnSpc>
                <a:spcPts val="2000"/>
              </a:lnSpc>
              <a:spcBef>
                <a:spcPts val="333"/>
              </a:spcBef>
            </a:pPr>
            <a:r>
              <a:rPr sz="1867" spc="-3" dirty="0">
                <a:solidFill>
                  <a:srgbClr val="0071C5"/>
                </a:solidFill>
                <a:latin typeface="Trebuchet MS"/>
                <a:cs typeface="Trebuchet MS"/>
              </a:rPr>
              <a:t>Often</a:t>
            </a:r>
            <a:r>
              <a:rPr sz="1867" spc="-23" dirty="0">
                <a:solidFill>
                  <a:srgbClr val="0071C5"/>
                </a:solidFill>
                <a:latin typeface="Trebuchet MS"/>
                <a:cs typeface="Trebuchet MS"/>
              </a:rPr>
              <a:t> </a:t>
            </a:r>
            <a:r>
              <a:rPr sz="1867" spc="-3" dirty="0">
                <a:solidFill>
                  <a:srgbClr val="0071C5"/>
                </a:solidFill>
                <a:latin typeface="Trebuchet MS"/>
                <a:cs typeface="Trebuchet MS"/>
              </a:rPr>
              <a:t>requires</a:t>
            </a:r>
            <a:r>
              <a:rPr sz="1867" spc="-17" dirty="0">
                <a:solidFill>
                  <a:srgbClr val="0071C5"/>
                </a:solidFill>
                <a:latin typeface="Trebuchet MS"/>
                <a:cs typeface="Trebuchet MS"/>
              </a:rPr>
              <a:t> </a:t>
            </a:r>
            <a:r>
              <a:rPr sz="1867" spc="-7" dirty="0">
                <a:solidFill>
                  <a:srgbClr val="0071C5"/>
                </a:solidFill>
                <a:latin typeface="Trebuchet MS"/>
                <a:cs typeface="Trebuchet MS"/>
              </a:rPr>
              <a:t>1000s</a:t>
            </a:r>
            <a:r>
              <a:rPr sz="1867" spc="-13" dirty="0">
                <a:solidFill>
                  <a:srgbClr val="0071C5"/>
                </a:solidFill>
                <a:latin typeface="Trebuchet MS"/>
                <a:cs typeface="Trebuchet MS"/>
              </a:rPr>
              <a:t> </a:t>
            </a:r>
            <a:r>
              <a:rPr sz="1867" spc="-3" dirty="0">
                <a:solidFill>
                  <a:srgbClr val="0071C5"/>
                </a:solidFill>
                <a:latin typeface="Trebuchet MS"/>
                <a:cs typeface="Trebuchet MS"/>
              </a:rPr>
              <a:t>of </a:t>
            </a:r>
            <a:r>
              <a:rPr sz="1867" spc="-553" dirty="0">
                <a:solidFill>
                  <a:srgbClr val="0071C5"/>
                </a:solidFill>
                <a:latin typeface="Trebuchet MS"/>
                <a:cs typeface="Trebuchet MS"/>
              </a:rPr>
              <a:t> </a:t>
            </a:r>
            <a:r>
              <a:rPr sz="1867" spc="-3" dirty="0">
                <a:solidFill>
                  <a:srgbClr val="0071C5"/>
                </a:solidFill>
                <a:latin typeface="Trebuchet MS"/>
                <a:cs typeface="Trebuchet MS"/>
              </a:rPr>
              <a:t>network</a:t>
            </a:r>
            <a:r>
              <a:rPr sz="1867" spc="-17" dirty="0">
                <a:solidFill>
                  <a:srgbClr val="0071C5"/>
                </a:solidFill>
                <a:latin typeface="Trebuchet MS"/>
                <a:cs typeface="Trebuchet MS"/>
              </a:rPr>
              <a:t> </a:t>
            </a:r>
            <a:r>
              <a:rPr sz="1867" spc="-3" dirty="0">
                <a:solidFill>
                  <a:srgbClr val="0071C5"/>
                </a:solidFill>
                <a:latin typeface="Trebuchet MS"/>
                <a:cs typeface="Trebuchet MS"/>
              </a:rPr>
              <a:t>evaluations!</a:t>
            </a:r>
            <a:endParaRPr sz="1867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75125" y="1196509"/>
            <a:ext cx="3841750" cy="134224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spc="-3" dirty="0">
                <a:solidFill>
                  <a:srgbClr val="890C58"/>
                </a:solidFill>
                <a:latin typeface="Trebuchet MS"/>
                <a:cs typeface="Trebuchet MS"/>
              </a:rPr>
              <a:t>The</a:t>
            </a:r>
            <a:r>
              <a:rPr sz="2000" spc="-20" dirty="0">
                <a:solidFill>
                  <a:srgbClr val="890C58"/>
                </a:solidFill>
                <a:latin typeface="Trebuchet MS"/>
                <a:cs typeface="Trebuchet MS"/>
              </a:rPr>
              <a:t> </a:t>
            </a:r>
            <a:r>
              <a:rPr sz="2000" spc="-3" dirty="0">
                <a:solidFill>
                  <a:srgbClr val="890C58"/>
                </a:solidFill>
                <a:latin typeface="Trebuchet MS"/>
                <a:cs typeface="Trebuchet MS"/>
              </a:rPr>
              <a:t>generative</a:t>
            </a:r>
            <a:r>
              <a:rPr sz="2000" spc="-17" dirty="0">
                <a:solidFill>
                  <a:srgbClr val="890C58"/>
                </a:solidFill>
                <a:latin typeface="Trebuchet MS"/>
                <a:cs typeface="Trebuchet MS"/>
              </a:rPr>
              <a:t> </a:t>
            </a:r>
            <a:r>
              <a:rPr sz="2000" spc="-3" dirty="0">
                <a:solidFill>
                  <a:srgbClr val="890C58"/>
                </a:solidFill>
                <a:latin typeface="Trebuchet MS"/>
                <a:cs typeface="Trebuchet MS"/>
              </a:rPr>
              <a:t>learning</a:t>
            </a:r>
            <a:r>
              <a:rPr sz="2000" spc="-20" dirty="0">
                <a:solidFill>
                  <a:srgbClr val="890C58"/>
                </a:solidFill>
                <a:latin typeface="Trebuchet MS"/>
                <a:cs typeface="Trebuchet MS"/>
              </a:rPr>
              <a:t> </a:t>
            </a:r>
            <a:r>
              <a:rPr sz="2000" spc="-3" dirty="0">
                <a:solidFill>
                  <a:srgbClr val="890C58"/>
                </a:solidFill>
                <a:latin typeface="Trebuchet MS"/>
                <a:cs typeface="Trebuchet MS"/>
              </a:rPr>
              <a:t>trilemma</a:t>
            </a:r>
            <a:endParaRPr sz="2000" dirty="0">
              <a:latin typeface="Trebuchet MS"/>
              <a:cs typeface="Trebuchet MS"/>
            </a:endParaRPr>
          </a:p>
          <a:p>
            <a:pPr marL="599047" marR="505062" indent="-1693" algn="ctr">
              <a:lnSpc>
                <a:spcPts val="2000"/>
              </a:lnSpc>
              <a:spcBef>
                <a:spcPts val="1950"/>
              </a:spcBef>
            </a:pPr>
            <a:r>
              <a:rPr sz="1867" spc="-3" dirty="0">
                <a:solidFill>
                  <a:srgbClr val="76B900"/>
                </a:solidFill>
                <a:latin typeface="Trebuchet MS"/>
                <a:cs typeface="Trebuchet MS"/>
              </a:rPr>
              <a:t>Likelihood-based models </a:t>
            </a:r>
            <a:r>
              <a:rPr sz="1867" dirty="0">
                <a:solidFill>
                  <a:srgbClr val="76B900"/>
                </a:solidFill>
                <a:latin typeface="Trebuchet MS"/>
                <a:cs typeface="Trebuchet MS"/>
              </a:rPr>
              <a:t> </a:t>
            </a:r>
            <a:r>
              <a:rPr sz="1867" spc="-3" dirty="0">
                <a:solidFill>
                  <a:srgbClr val="76B900"/>
                </a:solidFill>
                <a:latin typeface="Trebuchet MS"/>
                <a:cs typeface="Trebuchet MS"/>
              </a:rPr>
              <a:t>(</a:t>
            </a:r>
            <a:r>
              <a:rPr sz="1867" spc="-143" dirty="0">
                <a:solidFill>
                  <a:srgbClr val="76B900"/>
                </a:solidFill>
                <a:latin typeface="Trebuchet MS"/>
                <a:cs typeface="Trebuchet MS"/>
              </a:rPr>
              <a:t>V</a:t>
            </a:r>
            <a:r>
              <a:rPr sz="1867" dirty="0">
                <a:solidFill>
                  <a:srgbClr val="76B900"/>
                </a:solidFill>
                <a:latin typeface="Trebuchet MS"/>
                <a:cs typeface="Trebuchet MS"/>
              </a:rPr>
              <a:t>a</a:t>
            </a:r>
            <a:r>
              <a:rPr sz="1867" spc="-3" dirty="0">
                <a:solidFill>
                  <a:srgbClr val="76B900"/>
                </a:solidFill>
                <a:latin typeface="Trebuchet MS"/>
                <a:cs typeface="Trebuchet MS"/>
              </a:rPr>
              <a:t>r</a:t>
            </a:r>
            <a:r>
              <a:rPr sz="1867" dirty="0">
                <a:solidFill>
                  <a:srgbClr val="76B900"/>
                </a:solidFill>
                <a:latin typeface="Trebuchet MS"/>
                <a:cs typeface="Trebuchet MS"/>
              </a:rPr>
              <a:t>iati</a:t>
            </a:r>
            <a:r>
              <a:rPr sz="1867" spc="-3" dirty="0">
                <a:solidFill>
                  <a:srgbClr val="76B900"/>
                </a:solidFill>
                <a:latin typeface="Trebuchet MS"/>
                <a:cs typeface="Trebuchet MS"/>
              </a:rPr>
              <a:t>on</a:t>
            </a:r>
            <a:r>
              <a:rPr sz="1867" spc="3" dirty="0">
                <a:solidFill>
                  <a:srgbClr val="76B900"/>
                </a:solidFill>
                <a:latin typeface="Trebuchet MS"/>
                <a:cs typeface="Trebuchet MS"/>
              </a:rPr>
              <a:t>a</a:t>
            </a:r>
            <a:r>
              <a:rPr sz="1867" dirty="0">
                <a:solidFill>
                  <a:srgbClr val="76B900"/>
                </a:solidFill>
                <a:latin typeface="Trebuchet MS"/>
                <a:cs typeface="Trebuchet MS"/>
              </a:rPr>
              <a:t>l</a:t>
            </a:r>
            <a:r>
              <a:rPr sz="1867" spc="-107" dirty="0">
                <a:solidFill>
                  <a:srgbClr val="76B900"/>
                </a:solidFill>
                <a:latin typeface="Trebuchet MS"/>
                <a:cs typeface="Trebuchet MS"/>
              </a:rPr>
              <a:t> </a:t>
            </a:r>
            <a:r>
              <a:rPr sz="1867" spc="-3" dirty="0">
                <a:solidFill>
                  <a:srgbClr val="76B900"/>
                </a:solidFill>
                <a:latin typeface="Trebuchet MS"/>
                <a:cs typeface="Trebuchet MS"/>
              </a:rPr>
              <a:t>Au</a:t>
            </a:r>
            <a:r>
              <a:rPr sz="1867" dirty="0">
                <a:solidFill>
                  <a:srgbClr val="76B900"/>
                </a:solidFill>
                <a:latin typeface="Trebuchet MS"/>
                <a:cs typeface="Trebuchet MS"/>
              </a:rPr>
              <a:t>t</a:t>
            </a:r>
            <a:r>
              <a:rPr sz="1867" spc="-3" dirty="0">
                <a:solidFill>
                  <a:srgbClr val="76B900"/>
                </a:solidFill>
                <a:latin typeface="Trebuchet MS"/>
                <a:cs typeface="Trebuchet MS"/>
              </a:rPr>
              <a:t>o</a:t>
            </a:r>
            <a:r>
              <a:rPr sz="1867" dirty="0">
                <a:solidFill>
                  <a:srgbClr val="76B900"/>
                </a:solidFill>
                <a:latin typeface="Trebuchet MS"/>
                <a:cs typeface="Trebuchet MS"/>
              </a:rPr>
              <a:t>e</a:t>
            </a:r>
            <a:r>
              <a:rPr sz="1867" spc="-3" dirty="0">
                <a:solidFill>
                  <a:srgbClr val="76B900"/>
                </a:solidFill>
                <a:latin typeface="Trebuchet MS"/>
                <a:cs typeface="Trebuchet MS"/>
              </a:rPr>
              <a:t>nco</a:t>
            </a:r>
            <a:r>
              <a:rPr sz="1867" dirty="0">
                <a:solidFill>
                  <a:srgbClr val="76B900"/>
                </a:solidFill>
                <a:latin typeface="Trebuchet MS"/>
                <a:cs typeface="Trebuchet MS"/>
              </a:rPr>
              <a:t>d</a:t>
            </a:r>
            <a:r>
              <a:rPr sz="1867" spc="-3" dirty="0">
                <a:solidFill>
                  <a:srgbClr val="76B900"/>
                </a:solidFill>
                <a:latin typeface="Trebuchet MS"/>
                <a:cs typeface="Trebuchet MS"/>
              </a:rPr>
              <a:t>ers  </a:t>
            </a:r>
            <a:r>
              <a:rPr sz="1867" dirty="0">
                <a:solidFill>
                  <a:srgbClr val="76B900"/>
                </a:solidFill>
                <a:latin typeface="Trebuchet MS"/>
                <a:cs typeface="Trebuchet MS"/>
              </a:rPr>
              <a:t>&amp;</a:t>
            </a:r>
            <a:r>
              <a:rPr sz="1867" spc="-13" dirty="0">
                <a:solidFill>
                  <a:srgbClr val="76B900"/>
                </a:solidFill>
                <a:latin typeface="Trebuchet MS"/>
                <a:cs typeface="Trebuchet MS"/>
              </a:rPr>
              <a:t> </a:t>
            </a:r>
            <a:r>
              <a:rPr sz="1867" spc="-3" dirty="0">
                <a:solidFill>
                  <a:srgbClr val="76B900"/>
                </a:solidFill>
                <a:latin typeface="Trebuchet MS"/>
                <a:cs typeface="Trebuchet MS"/>
              </a:rPr>
              <a:t>Normalizing</a:t>
            </a:r>
            <a:r>
              <a:rPr sz="1867" spc="-10" dirty="0">
                <a:solidFill>
                  <a:srgbClr val="76B900"/>
                </a:solidFill>
                <a:latin typeface="Trebuchet MS"/>
                <a:cs typeface="Trebuchet MS"/>
              </a:rPr>
              <a:t> </a:t>
            </a:r>
            <a:r>
              <a:rPr sz="1867" spc="-3" dirty="0">
                <a:solidFill>
                  <a:srgbClr val="76B900"/>
                </a:solidFill>
                <a:latin typeface="Trebuchet MS"/>
                <a:cs typeface="Trebuchet MS"/>
              </a:rPr>
              <a:t>flows)</a:t>
            </a:r>
            <a:endParaRPr sz="1867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37290" y="5091176"/>
            <a:ext cx="1005417" cy="991960"/>
          </a:xfrm>
          <a:prstGeom prst="rect">
            <a:avLst/>
          </a:prstGeom>
        </p:spPr>
        <p:txBody>
          <a:bodyPr vert="horz" wrap="square" lIns="0" tIns="7197" rIns="0" bIns="0" rtlCol="0">
            <a:spAutoFit/>
          </a:bodyPr>
          <a:lstStyle/>
          <a:p>
            <a:pPr marL="8467" marR="3387" indent="847" algn="ctr">
              <a:lnSpc>
                <a:spcPct val="100299"/>
              </a:lnSpc>
              <a:spcBef>
                <a:spcPts val="57"/>
              </a:spcBef>
            </a:pPr>
            <a:r>
              <a:rPr sz="2133" dirty="0">
                <a:solidFill>
                  <a:srgbClr val="FFFFFF"/>
                </a:solidFill>
                <a:latin typeface="Trebuchet MS"/>
                <a:cs typeface="Trebuchet MS"/>
              </a:rPr>
              <a:t>High </a:t>
            </a:r>
            <a:r>
              <a:rPr sz="2133" spc="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33" dirty="0">
                <a:solidFill>
                  <a:srgbClr val="FFFFFF"/>
                </a:solidFill>
                <a:latin typeface="Trebuchet MS"/>
                <a:cs typeface="Trebuchet MS"/>
              </a:rPr>
              <a:t>Quality </a:t>
            </a:r>
            <a:r>
              <a:rPr sz="2133" spc="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33" spc="-3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133" spc="3" dirty="0">
                <a:solidFill>
                  <a:srgbClr val="FFFFFF"/>
                </a:solidFill>
                <a:latin typeface="Trebuchet MS"/>
                <a:cs typeface="Trebuchet MS"/>
              </a:rPr>
              <a:t>am</a:t>
            </a:r>
            <a:r>
              <a:rPr sz="2133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133" spc="3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133" dirty="0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endParaRPr sz="2133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16457" y="3063917"/>
            <a:ext cx="1200150" cy="931879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 indent="-423" algn="ctr">
              <a:spcBef>
                <a:spcPts val="67"/>
              </a:spcBef>
            </a:pPr>
            <a:r>
              <a:rPr sz="2000" spc="-3" dirty="0">
                <a:solidFill>
                  <a:srgbClr val="FFFFFF"/>
                </a:solidFill>
                <a:latin typeface="Trebuchet MS"/>
                <a:cs typeface="Trebuchet MS"/>
              </a:rPr>
              <a:t>Mode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3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000" spc="3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000" spc="-3" dirty="0">
                <a:solidFill>
                  <a:srgbClr val="FFFFFF"/>
                </a:solidFill>
                <a:latin typeface="Trebuchet MS"/>
                <a:cs typeface="Trebuchet MS"/>
              </a:rPr>
              <a:t>ra</a:t>
            </a:r>
            <a:r>
              <a:rPr sz="2000" spc="-7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e/  </a:t>
            </a:r>
            <a:r>
              <a:rPr sz="2000" spc="-3" dirty="0">
                <a:solidFill>
                  <a:srgbClr val="FFFFFF"/>
                </a:solidFill>
                <a:latin typeface="Trebuchet MS"/>
                <a:cs typeface="Trebuchet MS"/>
              </a:rPr>
              <a:t>Diversity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2369" y="3195320"/>
            <a:ext cx="1109133" cy="662575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8467" marR="3387" indent="294654">
              <a:lnSpc>
                <a:spcPts val="2527"/>
              </a:lnSpc>
              <a:spcBef>
                <a:spcPts val="167"/>
              </a:spcBef>
            </a:pPr>
            <a:r>
              <a:rPr sz="2133" dirty="0">
                <a:solidFill>
                  <a:srgbClr val="FFFFFF"/>
                </a:solidFill>
                <a:latin typeface="Trebuchet MS"/>
                <a:cs typeface="Trebuchet MS"/>
              </a:rPr>
              <a:t>Fast </a:t>
            </a:r>
            <a:r>
              <a:rPr sz="2133" spc="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33" spc="-3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133" spc="3" dirty="0">
                <a:solidFill>
                  <a:srgbClr val="FFFFFF"/>
                </a:solidFill>
                <a:latin typeface="Trebuchet MS"/>
                <a:cs typeface="Trebuchet MS"/>
              </a:rPr>
              <a:t>am</a:t>
            </a:r>
            <a:r>
              <a:rPr sz="2133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133" spc="3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133" dirty="0">
                <a:solidFill>
                  <a:srgbClr val="FFFFFF"/>
                </a:solidFill>
                <a:latin typeface="Trebuchet MS"/>
                <a:cs typeface="Trebuchet MS"/>
              </a:rPr>
              <a:t>ing</a:t>
            </a:r>
            <a:endParaRPr sz="2133">
              <a:latin typeface="Trebuchet MS"/>
              <a:cs typeface="Trebuchet MS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69A6DB3D-F9A7-25C9-CF41-5F53267FA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018DF-8361-4248-8AB2-45B40F4CD791}" type="datetime1">
              <a:rPr lang="en-US" smtClean="0"/>
              <a:t>11/10/2025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A4155F37-AB06-6A9A-5C2B-CECB4757B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CC4F57D-3293-CDE4-B4AF-8EC1FB1DA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72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DA15C8-AC7E-ECB8-39D6-805C540C4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6F5CA-B6DA-49A7-9045-8B517EBB1D61}" type="datetime1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D6EC9B-3429-61DE-5340-D6C8FA427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216716-620F-CDAB-16FB-3C6DE7667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12AF98-B77A-DBA3-CAF7-961A90835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402563"/>
            <a:ext cx="10972800" cy="838200"/>
          </a:xfrm>
        </p:spPr>
        <p:txBody>
          <a:bodyPr/>
          <a:lstStyle/>
          <a:p>
            <a:r>
              <a:rPr lang="en-US" dirty="0"/>
              <a:t>Applications of Diffusion Models</a:t>
            </a:r>
          </a:p>
        </p:txBody>
      </p:sp>
    </p:spTree>
    <p:extLst>
      <p:ext uri="{BB962C8B-B14F-4D97-AF65-F5344CB8AC3E}">
        <p14:creationId xmlns:p14="http://schemas.microsoft.com/office/powerpoint/2010/main" val="3038635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8739" y="6526446"/>
            <a:ext cx="70273" cy="131660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800" dirty="0">
                <a:solidFill>
                  <a:srgbClr val="8C8C8C"/>
                </a:solidFill>
                <a:latin typeface="Trebuchet MS"/>
                <a:cs typeface="Trebuchet MS"/>
              </a:rPr>
              <a:t>8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215331"/>
            <a:ext cx="7315200" cy="940941"/>
          </a:xfrm>
          <a:prstGeom prst="rect">
            <a:avLst/>
          </a:prstGeom>
        </p:spPr>
        <p:txBody>
          <a:bodyPr vert="horz" wrap="square" lIns="0" tIns="65701" rIns="0" bIns="0" rtlCol="0" anchor="ctr">
            <a:spAutoFit/>
          </a:bodyPr>
          <a:lstStyle/>
          <a:p>
            <a:pPr marL="2540">
              <a:spcBef>
                <a:spcPts val="67"/>
              </a:spcBef>
            </a:pPr>
            <a:r>
              <a:rPr spc="-13" dirty="0"/>
              <a:t>Denoising</a:t>
            </a:r>
            <a:r>
              <a:rPr spc="-30" dirty="0"/>
              <a:t> </a:t>
            </a:r>
            <a:r>
              <a:rPr spc="-13" dirty="0"/>
              <a:t>Diffusion</a:t>
            </a:r>
            <a:r>
              <a:rPr spc="-27" dirty="0"/>
              <a:t> </a:t>
            </a:r>
            <a:r>
              <a:rPr spc="-13" dirty="0"/>
              <a:t>Models</a:t>
            </a:r>
          </a:p>
          <a:p>
            <a:pPr>
              <a:spcBef>
                <a:spcPts val="60"/>
              </a:spcBef>
            </a:pPr>
            <a:r>
              <a:rPr sz="2000" spc="-3" dirty="0">
                <a:solidFill>
                  <a:srgbClr val="890C58"/>
                </a:solidFill>
              </a:rPr>
              <a:t>Emerging</a:t>
            </a:r>
            <a:r>
              <a:rPr sz="2000" spc="-7" dirty="0">
                <a:solidFill>
                  <a:srgbClr val="890C58"/>
                </a:solidFill>
              </a:rPr>
              <a:t> </a:t>
            </a:r>
            <a:r>
              <a:rPr sz="2000" spc="-3" dirty="0">
                <a:solidFill>
                  <a:srgbClr val="890C58"/>
                </a:solidFill>
              </a:rPr>
              <a:t>as powerful</a:t>
            </a:r>
            <a:r>
              <a:rPr sz="2000" dirty="0">
                <a:solidFill>
                  <a:srgbClr val="890C58"/>
                </a:solidFill>
              </a:rPr>
              <a:t> </a:t>
            </a:r>
            <a:r>
              <a:rPr sz="2000" spc="-3" dirty="0">
                <a:solidFill>
                  <a:srgbClr val="890C58"/>
                </a:solidFill>
              </a:rPr>
              <a:t>generative</a:t>
            </a:r>
            <a:r>
              <a:rPr sz="2000" dirty="0">
                <a:solidFill>
                  <a:srgbClr val="890C58"/>
                </a:solidFill>
              </a:rPr>
              <a:t> </a:t>
            </a:r>
            <a:r>
              <a:rPr sz="2000" spc="-3" dirty="0">
                <a:solidFill>
                  <a:srgbClr val="890C58"/>
                </a:solidFill>
              </a:rPr>
              <a:t>models, outperforming GANs</a:t>
            </a:r>
            <a:endParaRPr sz="200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1527" y="1984900"/>
            <a:ext cx="4119269" cy="413173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494020" y="6267027"/>
            <a:ext cx="3048847" cy="336973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>
              <a:spcBef>
                <a:spcPts val="67"/>
              </a:spcBef>
            </a:pPr>
            <a:r>
              <a:rPr sz="1067" u="sng" spc="-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“Diffusion</a:t>
            </a:r>
            <a:r>
              <a:rPr sz="1067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Models</a:t>
            </a:r>
            <a:r>
              <a:rPr sz="1067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Beat</a:t>
            </a:r>
            <a:r>
              <a:rPr sz="1067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GANs</a:t>
            </a:r>
            <a:r>
              <a:rPr sz="1067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on</a:t>
            </a:r>
            <a:r>
              <a:rPr sz="1067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Image</a:t>
            </a:r>
            <a:r>
              <a:rPr sz="1067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Synthesis” </a:t>
            </a:r>
            <a:r>
              <a:rPr sz="1067" spc="-283" dirty="0">
                <a:solidFill>
                  <a:srgbClr val="0071C5"/>
                </a:solidFill>
                <a:latin typeface="Arial MT"/>
                <a:cs typeface="Arial MT"/>
              </a:rPr>
              <a:t> </a:t>
            </a:r>
            <a:r>
              <a:rPr sz="1067" u="sng" spc="-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Dhariwal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&amp; </a:t>
            </a:r>
            <a:r>
              <a:rPr sz="1067" u="sng" spc="-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Nichol,</a:t>
            </a:r>
            <a:r>
              <a:rPr sz="1067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OpenAI,</a:t>
            </a:r>
            <a:r>
              <a:rPr sz="1067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2021</a:t>
            </a:r>
            <a:endParaRPr sz="1067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6040" y="1984900"/>
            <a:ext cx="4119266" cy="414241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071211" y="6236546"/>
            <a:ext cx="3853180" cy="336973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>
              <a:spcBef>
                <a:spcPts val="67"/>
              </a:spcBef>
            </a:pP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“Cascaded</a:t>
            </a:r>
            <a:r>
              <a:rPr sz="1067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Diffusion</a:t>
            </a:r>
            <a:r>
              <a:rPr sz="1067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Models</a:t>
            </a:r>
            <a:r>
              <a:rPr sz="1067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for</a:t>
            </a:r>
            <a:r>
              <a:rPr sz="1067" u="sng" spc="10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High</a:t>
            </a:r>
            <a:r>
              <a:rPr sz="1067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Fidelity</a:t>
            </a:r>
            <a:r>
              <a:rPr sz="1067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Image</a:t>
            </a:r>
            <a:r>
              <a:rPr sz="1067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Generation” </a:t>
            </a:r>
            <a:r>
              <a:rPr sz="1067" spc="-283" dirty="0">
                <a:solidFill>
                  <a:srgbClr val="0071C5"/>
                </a:solid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Ho et</a:t>
            </a:r>
            <a:r>
              <a:rPr sz="1067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al.,</a:t>
            </a:r>
            <a:r>
              <a:rPr sz="1067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Google,</a:t>
            </a:r>
            <a:r>
              <a:rPr sz="1067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2021</a:t>
            </a:r>
            <a:endParaRPr sz="1067">
              <a:latin typeface="Arial MT"/>
              <a:cs typeface="Arial M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9A100B7-9DFB-001D-DEC6-6890AEA47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A13F-2C03-4790-8796-9AC878DB19BC}" type="datetime1">
              <a:rPr lang="en-US" smtClean="0"/>
              <a:t>11/10/2025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E3274EF-03EA-28C0-99D6-899DAB2D8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292E239-AFC6-11F1-9E36-5156BFA34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275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6400" y="266130"/>
            <a:ext cx="7315200" cy="940941"/>
          </a:xfrm>
          <a:prstGeom prst="rect">
            <a:avLst/>
          </a:prstGeom>
        </p:spPr>
        <p:txBody>
          <a:bodyPr vert="horz" wrap="square" lIns="0" tIns="65701" rIns="0" bIns="0" rtlCol="0" anchor="ctr">
            <a:spAutoFit/>
          </a:bodyPr>
          <a:lstStyle/>
          <a:p>
            <a:pPr marL="1270">
              <a:spcBef>
                <a:spcPts val="67"/>
              </a:spcBef>
            </a:pPr>
            <a:r>
              <a:rPr spc="-13" dirty="0"/>
              <a:t>Image</a:t>
            </a:r>
            <a:r>
              <a:rPr spc="-43" dirty="0"/>
              <a:t> </a:t>
            </a:r>
            <a:r>
              <a:rPr spc="-13" dirty="0"/>
              <a:t>Super-resolution</a:t>
            </a:r>
          </a:p>
          <a:p>
            <a:pPr marL="1270">
              <a:spcBef>
                <a:spcPts val="60"/>
              </a:spcBef>
            </a:pPr>
            <a:r>
              <a:rPr sz="2000" spc="-3" dirty="0">
                <a:solidFill>
                  <a:srgbClr val="890C58"/>
                </a:solidFill>
              </a:rPr>
              <a:t>Successful</a:t>
            </a:r>
            <a:r>
              <a:rPr sz="2000" spc="-23" dirty="0">
                <a:solidFill>
                  <a:srgbClr val="890C58"/>
                </a:solidFill>
              </a:rPr>
              <a:t> </a:t>
            </a:r>
            <a:r>
              <a:rPr sz="2000" spc="-3" dirty="0">
                <a:solidFill>
                  <a:srgbClr val="890C58"/>
                </a:solidFill>
              </a:rPr>
              <a:t>applications</a:t>
            </a:r>
            <a:endParaRPr sz="2000" dirty="0"/>
          </a:p>
        </p:txBody>
      </p:sp>
      <p:sp>
        <p:nvSpPr>
          <p:cNvPr id="3" name="object 3"/>
          <p:cNvSpPr txBox="1"/>
          <p:nvPr/>
        </p:nvSpPr>
        <p:spPr>
          <a:xfrm>
            <a:off x="7543800" y="6299897"/>
            <a:ext cx="4588933" cy="17276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Saharia</a:t>
            </a:r>
            <a:r>
              <a:rPr sz="1067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et</a:t>
            </a:r>
            <a:r>
              <a:rPr sz="1067" u="sng" spc="10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al.,</a:t>
            </a:r>
            <a:r>
              <a:rPr sz="1067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Image</a:t>
            </a:r>
            <a:r>
              <a:rPr sz="1067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Super-Resolution</a:t>
            </a:r>
            <a:r>
              <a:rPr sz="1067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via</a:t>
            </a:r>
            <a:r>
              <a:rPr sz="1067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Iterative</a:t>
            </a:r>
            <a:r>
              <a:rPr sz="1067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Refinement,</a:t>
            </a:r>
            <a:r>
              <a:rPr sz="1067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ICCV</a:t>
            </a:r>
            <a:r>
              <a:rPr sz="1067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2021</a:t>
            </a:r>
            <a:r>
              <a:rPr sz="1067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endParaRPr sz="1067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59947" y="6532647"/>
            <a:ext cx="156210" cy="125248"/>
          </a:xfrm>
          <a:prstGeom prst="rect">
            <a:avLst/>
          </a:prstGeom>
        </p:spPr>
        <p:txBody>
          <a:bodyPr vert="horz" wrap="square" lIns="0" tIns="2117" rIns="0" bIns="0" rtlCol="0">
            <a:spAutoFit/>
          </a:bodyPr>
          <a:lstStyle/>
          <a:p>
            <a:pPr marL="25401">
              <a:spcBef>
                <a:spcPts val="17"/>
              </a:spcBef>
            </a:pPr>
            <a:fld id="{81D60167-4931-47E6-BA6A-407CBD079E47}" type="slidenum">
              <a:rPr sz="800" dirty="0">
                <a:solidFill>
                  <a:srgbClr val="8C8C8C"/>
                </a:solidFill>
                <a:latin typeface="Trebuchet MS"/>
                <a:cs typeface="Trebuchet MS"/>
              </a:rPr>
              <a:pPr marL="25401">
                <a:spcBef>
                  <a:spcPts val="17"/>
                </a:spcBef>
              </a:pPr>
              <a:t>16</a:t>
            </a:fld>
            <a:endParaRPr sz="800">
              <a:latin typeface="Trebuchet MS"/>
              <a:cs typeface="Trebuchet M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FDAC28-889D-E98A-E10C-33E08B594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1603617"/>
            <a:ext cx="5461000" cy="469628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DD923-9CC6-A53E-F644-8B603E065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92908-FE86-485D-AF9F-3BCF378A0046}" type="datetime1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83E81E-7D9B-4692-5056-C3F66C17A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E65FA4-55F2-0AAE-13B3-0E69D6EF4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253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83542" y="713092"/>
            <a:ext cx="4626610" cy="490669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spcBef>
                <a:spcPts val="67"/>
              </a:spcBef>
            </a:pPr>
            <a:r>
              <a:rPr spc="-13" dirty="0"/>
              <a:t>Text-to-Image</a:t>
            </a:r>
            <a:r>
              <a:rPr spc="-50" dirty="0"/>
              <a:t> </a:t>
            </a:r>
            <a:r>
              <a:rPr spc="-13" dirty="0"/>
              <a:t>Generation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41470" y="6222322"/>
            <a:ext cx="4045797" cy="33829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8467" marR="3387">
              <a:lnSpc>
                <a:spcPts val="1267"/>
              </a:lnSpc>
              <a:spcBef>
                <a:spcPts val="120"/>
              </a:spcBef>
            </a:pP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“Hierarchical </a:t>
            </a:r>
            <a:r>
              <a:rPr sz="1067" u="sng" spc="-10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Text-Conditional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Image Generation with CLIP Latents” </a:t>
            </a:r>
            <a:r>
              <a:rPr sz="1067" spc="-287" dirty="0">
                <a:solidFill>
                  <a:srgbClr val="0071C5"/>
                </a:solid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Ramesh et</a:t>
            </a:r>
            <a:r>
              <a:rPr sz="1067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al.,</a:t>
            </a:r>
            <a:r>
              <a:rPr sz="1067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2022</a:t>
            </a:r>
            <a:endParaRPr sz="1067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7920" y="2545370"/>
            <a:ext cx="3517354" cy="351735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703912" y="2183384"/>
            <a:ext cx="3522557" cy="213670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333" spc="-3" dirty="0">
                <a:latin typeface="Arial MT"/>
                <a:cs typeface="Arial MT"/>
              </a:rPr>
              <a:t>“a</a:t>
            </a:r>
            <a:r>
              <a:rPr sz="1333" spc="-7" dirty="0">
                <a:latin typeface="Arial MT"/>
                <a:cs typeface="Arial MT"/>
              </a:rPr>
              <a:t> </a:t>
            </a:r>
            <a:r>
              <a:rPr sz="1333" spc="-3" dirty="0">
                <a:latin typeface="Arial MT"/>
                <a:cs typeface="Arial MT"/>
              </a:rPr>
              <a:t>teddy</a:t>
            </a:r>
            <a:r>
              <a:rPr sz="1333" spc="-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bear</a:t>
            </a:r>
            <a:r>
              <a:rPr sz="1333" spc="-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on</a:t>
            </a:r>
            <a:r>
              <a:rPr sz="1333" spc="-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a</a:t>
            </a:r>
            <a:r>
              <a:rPr sz="1333" spc="-7" dirty="0">
                <a:latin typeface="Arial MT"/>
                <a:cs typeface="Arial MT"/>
              </a:rPr>
              <a:t> </a:t>
            </a:r>
            <a:r>
              <a:rPr sz="1333" spc="-3" dirty="0">
                <a:latin typeface="Arial MT"/>
                <a:cs typeface="Arial MT"/>
              </a:rPr>
              <a:t>skateboard</a:t>
            </a:r>
            <a:r>
              <a:rPr sz="1333" spc="-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in</a:t>
            </a:r>
            <a:r>
              <a:rPr sz="1333" spc="-7" dirty="0">
                <a:latin typeface="Arial MT"/>
                <a:cs typeface="Arial MT"/>
              </a:rPr>
              <a:t> </a:t>
            </a:r>
            <a:r>
              <a:rPr sz="1333" spc="-3" dirty="0">
                <a:latin typeface="Arial MT"/>
                <a:cs typeface="Arial MT"/>
              </a:rPr>
              <a:t>times</a:t>
            </a:r>
            <a:r>
              <a:rPr sz="1333" spc="-7" dirty="0">
                <a:latin typeface="Arial MT"/>
                <a:cs typeface="Arial MT"/>
              </a:rPr>
              <a:t> </a:t>
            </a:r>
            <a:r>
              <a:rPr sz="1333" spc="-3" dirty="0">
                <a:latin typeface="Arial MT"/>
                <a:cs typeface="Arial MT"/>
              </a:rPr>
              <a:t>square”</a:t>
            </a:r>
            <a:endParaRPr sz="1333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09791" y="2585596"/>
            <a:ext cx="3504561" cy="350456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865076" y="2081785"/>
            <a:ext cx="4610523" cy="418790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18204" marR="3387" indent="-10161">
              <a:spcBef>
                <a:spcPts val="67"/>
              </a:spcBef>
            </a:pPr>
            <a:r>
              <a:rPr sz="1333" dirty="0">
                <a:latin typeface="Arial MT"/>
                <a:cs typeface="Arial MT"/>
              </a:rPr>
              <a:t>A</a:t>
            </a:r>
            <a:r>
              <a:rPr sz="1333" spc="-76" dirty="0">
                <a:latin typeface="Arial MT"/>
                <a:cs typeface="Arial MT"/>
              </a:rPr>
              <a:t> </a:t>
            </a:r>
            <a:r>
              <a:rPr sz="1333" spc="-3" dirty="0">
                <a:latin typeface="Arial MT"/>
                <a:cs typeface="Arial MT"/>
              </a:rPr>
              <a:t>group </a:t>
            </a:r>
            <a:r>
              <a:rPr sz="1333" dirty="0">
                <a:latin typeface="Arial MT"/>
                <a:cs typeface="Arial MT"/>
              </a:rPr>
              <a:t>of</a:t>
            </a:r>
            <a:r>
              <a:rPr sz="1333" spc="-7" dirty="0">
                <a:latin typeface="Arial MT"/>
                <a:cs typeface="Arial MT"/>
              </a:rPr>
              <a:t> </a:t>
            </a:r>
            <a:r>
              <a:rPr sz="1333" spc="-3" dirty="0">
                <a:latin typeface="Arial MT"/>
                <a:cs typeface="Arial MT"/>
              </a:rPr>
              <a:t>teddy bears </a:t>
            </a:r>
            <a:r>
              <a:rPr sz="1333" dirty="0">
                <a:latin typeface="Arial MT"/>
                <a:cs typeface="Arial MT"/>
              </a:rPr>
              <a:t>in</a:t>
            </a:r>
            <a:r>
              <a:rPr sz="1333" spc="-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suit</a:t>
            </a:r>
            <a:r>
              <a:rPr sz="1333" spc="-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in</a:t>
            </a:r>
            <a:r>
              <a:rPr sz="1333" spc="-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a</a:t>
            </a:r>
            <a:r>
              <a:rPr sz="1333" spc="-3" dirty="0">
                <a:latin typeface="Arial MT"/>
                <a:cs typeface="Arial MT"/>
              </a:rPr>
              <a:t> corporate </a:t>
            </a:r>
            <a:r>
              <a:rPr sz="1333" spc="-7" dirty="0">
                <a:latin typeface="Arial MT"/>
                <a:cs typeface="Arial MT"/>
              </a:rPr>
              <a:t>office</a:t>
            </a:r>
            <a:r>
              <a:rPr sz="1333" spc="-3" dirty="0">
                <a:latin typeface="Arial MT"/>
                <a:cs typeface="Arial MT"/>
              </a:rPr>
              <a:t> celebrating </a:t>
            </a:r>
            <a:r>
              <a:rPr sz="1333" spc="-360" dirty="0">
                <a:latin typeface="Arial MT"/>
                <a:cs typeface="Arial MT"/>
              </a:rPr>
              <a:t> </a:t>
            </a:r>
            <a:r>
              <a:rPr sz="1333" spc="-3" dirty="0">
                <a:latin typeface="Arial MT"/>
                <a:cs typeface="Arial MT"/>
              </a:rPr>
              <a:t>the</a:t>
            </a:r>
            <a:r>
              <a:rPr sz="1333" spc="-7" dirty="0">
                <a:latin typeface="Arial MT"/>
                <a:cs typeface="Arial MT"/>
              </a:rPr>
              <a:t> </a:t>
            </a:r>
            <a:r>
              <a:rPr sz="1333" spc="-3" dirty="0">
                <a:latin typeface="Arial MT"/>
                <a:cs typeface="Arial MT"/>
              </a:rPr>
              <a:t>birthday</a:t>
            </a:r>
            <a:r>
              <a:rPr sz="1333" spc="-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of</a:t>
            </a:r>
            <a:r>
              <a:rPr sz="1333" spc="-10" dirty="0">
                <a:latin typeface="Arial MT"/>
                <a:cs typeface="Arial MT"/>
              </a:rPr>
              <a:t> </a:t>
            </a:r>
            <a:r>
              <a:rPr sz="1333" spc="-3" dirty="0">
                <a:latin typeface="Arial MT"/>
                <a:cs typeface="Arial MT"/>
              </a:rPr>
              <a:t>their</a:t>
            </a:r>
            <a:r>
              <a:rPr sz="1333" spc="-7" dirty="0">
                <a:latin typeface="Arial MT"/>
                <a:cs typeface="Arial MT"/>
              </a:rPr>
              <a:t> </a:t>
            </a:r>
            <a:r>
              <a:rPr sz="1333" spc="-3" dirty="0">
                <a:latin typeface="Arial MT"/>
                <a:cs typeface="Arial MT"/>
              </a:rPr>
              <a:t>friend.</a:t>
            </a:r>
            <a:r>
              <a:rPr sz="1333" spc="-30" dirty="0">
                <a:latin typeface="Arial MT"/>
                <a:cs typeface="Arial MT"/>
              </a:rPr>
              <a:t> </a:t>
            </a:r>
            <a:r>
              <a:rPr sz="1333" spc="-3" dirty="0">
                <a:latin typeface="Arial MT"/>
                <a:cs typeface="Arial MT"/>
              </a:rPr>
              <a:t>There</a:t>
            </a:r>
            <a:r>
              <a:rPr sz="1333" spc="-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is</a:t>
            </a:r>
            <a:r>
              <a:rPr sz="1333" spc="-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a</a:t>
            </a:r>
            <a:r>
              <a:rPr sz="1333" spc="-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pizza</a:t>
            </a:r>
            <a:r>
              <a:rPr sz="1333" spc="-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cake</a:t>
            </a:r>
            <a:r>
              <a:rPr sz="1333" spc="-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on</a:t>
            </a:r>
            <a:r>
              <a:rPr sz="1333" spc="-7" dirty="0">
                <a:latin typeface="Arial MT"/>
                <a:cs typeface="Arial MT"/>
              </a:rPr>
              <a:t> </a:t>
            </a:r>
            <a:r>
              <a:rPr sz="1333" spc="-3" dirty="0">
                <a:latin typeface="Arial MT"/>
                <a:cs typeface="Arial MT"/>
              </a:rPr>
              <a:t>the</a:t>
            </a:r>
            <a:r>
              <a:rPr sz="1333" spc="-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desk.</a:t>
            </a:r>
            <a:endParaRPr sz="1333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59947" y="6532647"/>
            <a:ext cx="156210" cy="125248"/>
          </a:xfrm>
          <a:prstGeom prst="rect">
            <a:avLst/>
          </a:prstGeom>
        </p:spPr>
        <p:txBody>
          <a:bodyPr vert="horz" wrap="square" lIns="0" tIns="2117" rIns="0" bIns="0" rtlCol="0">
            <a:spAutoFit/>
          </a:bodyPr>
          <a:lstStyle/>
          <a:p>
            <a:pPr marL="25401">
              <a:spcBef>
                <a:spcPts val="17"/>
              </a:spcBef>
            </a:pPr>
            <a:fld id="{81D60167-4931-47E6-BA6A-407CBD079E47}" type="slidenum">
              <a:rPr sz="800" dirty="0">
                <a:solidFill>
                  <a:srgbClr val="8C8C8C"/>
                </a:solidFill>
                <a:latin typeface="Trebuchet MS"/>
                <a:cs typeface="Trebuchet MS"/>
              </a:rPr>
              <a:pPr marL="25401">
                <a:spcBef>
                  <a:spcPts val="17"/>
                </a:spcBef>
              </a:pPr>
              <a:t>17</a:t>
            </a:fld>
            <a:endParaRPr sz="8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29960" y="6191843"/>
            <a:ext cx="3415030" cy="33829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8467" marR="3387">
              <a:lnSpc>
                <a:spcPts val="1267"/>
              </a:lnSpc>
              <a:spcBef>
                <a:spcPts val="120"/>
              </a:spcBef>
            </a:pP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“Photorealistic </a:t>
            </a:r>
            <a:r>
              <a:rPr sz="1067" u="sng" spc="-10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Text-to-Image </a:t>
            </a:r>
            <a:r>
              <a:rPr sz="1067" u="sng" spc="-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Diffusion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Models with Deep </a:t>
            </a:r>
            <a:r>
              <a:rPr sz="1067" spc="-287" dirty="0">
                <a:solidFill>
                  <a:srgbClr val="0071C5"/>
                </a:solid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Language Understanding”,</a:t>
            </a:r>
            <a:r>
              <a:rPr sz="1067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Saharia et</a:t>
            </a:r>
            <a:r>
              <a:rPr sz="1067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al.,</a:t>
            </a:r>
            <a:r>
              <a:rPr sz="1067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2022</a:t>
            </a:r>
            <a:endParaRPr sz="1067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70214" y="1550077"/>
            <a:ext cx="1000337" cy="37788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400" spc="-3" dirty="0">
                <a:solidFill>
                  <a:srgbClr val="890C58"/>
                </a:solidFill>
                <a:latin typeface="Trebuchet MS"/>
                <a:cs typeface="Trebuchet MS"/>
              </a:rPr>
              <a:t>Ima</a:t>
            </a:r>
            <a:r>
              <a:rPr sz="2400" spc="3" dirty="0">
                <a:solidFill>
                  <a:srgbClr val="890C58"/>
                </a:solidFill>
                <a:latin typeface="Trebuchet MS"/>
                <a:cs typeface="Trebuchet MS"/>
              </a:rPr>
              <a:t>g</a:t>
            </a:r>
            <a:r>
              <a:rPr sz="2400" spc="-3" dirty="0">
                <a:solidFill>
                  <a:srgbClr val="890C58"/>
                </a:solidFill>
                <a:latin typeface="Trebuchet MS"/>
                <a:cs typeface="Trebuchet MS"/>
              </a:rPr>
              <a:t>en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74698" y="1550077"/>
            <a:ext cx="1220470" cy="37788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400" dirty="0">
                <a:solidFill>
                  <a:srgbClr val="890C58"/>
                </a:solidFill>
                <a:latin typeface="Trebuchet MS"/>
                <a:cs typeface="Trebuchet MS"/>
              </a:rPr>
              <a:t>DALL·E</a:t>
            </a:r>
            <a:r>
              <a:rPr sz="2400" spc="-63" dirty="0">
                <a:solidFill>
                  <a:srgbClr val="890C58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890C58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DB24DC6-E76E-FFE4-D527-F4C9841E9327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809FB1A5-0C6C-4806-9DCB-474414786731}" type="datetime1">
              <a:rPr lang="en-US" smtClean="0"/>
              <a:t>11/10/2025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ACE5CB3-906E-CC8D-1101-061C9729B39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F0AC5F0-59E0-094C-C6D7-9E04C2D67BB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1">
              <a:spcBef>
                <a:spcPts val="17"/>
              </a:spcBef>
            </a:pPr>
            <a:fld id="{81D60167-4931-47E6-BA6A-407CBD079E47}" type="slidenum">
              <a:rPr lang="en-US" smtClean="0"/>
              <a:pPr marL="25401">
                <a:spcBef>
                  <a:spcPts val="17"/>
                </a:spcBef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637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21791" y="757660"/>
            <a:ext cx="2505076" cy="88314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spcBef>
                <a:spcPts val="67"/>
              </a:spcBef>
            </a:pPr>
            <a:r>
              <a:rPr spc="-20" dirty="0"/>
              <a:t>G</a:t>
            </a:r>
            <a:r>
              <a:rPr spc="-10" dirty="0"/>
              <a:t>L</a:t>
            </a:r>
            <a:r>
              <a:rPr spc="-7" dirty="0"/>
              <a:t>I</a:t>
            </a:r>
            <a:r>
              <a:rPr spc="-13" dirty="0"/>
              <a:t>D</a:t>
            </a:r>
            <a:r>
              <a:rPr dirty="0"/>
              <a:t>E</a:t>
            </a:r>
          </a:p>
          <a:p>
            <a:pPr marL="117693">
              <a:spcBef>
                <a:spcPts val="60"/>
              </a:spcBef>
            </a:pPr>
            <a:r>
              <a:rPr sz="2000" dirty="0">
                <a:solidFill>
                  <a:srgbClr val="890C58"/>
                </a:solidFill>
              </a:rPr>
              <a:t>OpenAI</a:t>
            </a:r>
            <a:endParaRPr sz="2000" dirty="0"/>
          </a:p>
        </p:txBody>
      </p:sp>
      <p:sp>
        <p:nvSpPr>
          <p:cNvPr id="3" name="object 3"/>
          <p:cNvSpPr txBox="1"/>
          <p:nvPr/>
        </p:nvSpPr>
        <p:spPr>
          <a:xfrm>
            <a:off x="3490383" y="5980176"/>
            <a:ext cx="5209963" cy="24444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533" spc="7" dirty="0">
                <a:latin typeface="Trebuchet MS"/>
                <a:cs typeface="Trebuchet MS"/>
              </a:rPr>
              <a:t>Samples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10" dirty="0">
                <a:latin typeface="Trebuchet MS"/>
                <a:cs typeface="Trebuchet MS"/>
              </a:rPr>
              <a:t>generated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with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classifier-free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guidance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(256x256)</a:t>
            </a:r>
            <a:endParaRPr sz="1533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9605" y="2833101"/>
            <a:ext cx="10012785" cy="293245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24933" y="2003552"/>
            <a:ext cx="8917517" cy="72150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37079" indent="-228611">
              <a:spcBef>
                <a:spcPts val="67"/>
              </a:spcBef>
              <a:buClr>
                <a:srgbClr val="CDCDCD"/>
              </a:buClr>
              <a:buFont typeface="Arial MT"/>
              <a:buChar char="•"/>
              <a:tabLst>
                <a:tab pos="236655" algn="l"/>
                <a:tab pos="237079" algn="l"/>
              </a:tabLst>
            </a:pPr>
            <a:r>
              <a:rPr sz="1533" dirty="0">
                <a:latin typeface="Trebuchet MS"/>
                <a:cs typeface="Trebuchet MS"/>
              </a:rPr>
              <a:t>A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64x64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base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10" dirty="0">
                <a:latin typeface="Trebuchet MS"/>
                <a:cs typeface="Trebuchet MS"/>
              </a:rPr>
              <a:t>model </a:t>
            </a:r>
            <a:r>
              <a:rPr sz="1533" dirty="0">
                <a:latin typeface="Trebuchet MS"/>
                <a:cs typeface="Trebuchet MS"/>
              </a:rPr>
              <a:t>+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dirty="0">
                <a:latin typeface="Trebuchet MS"/>
                <a:cs typeface="Trebuchet MS"/>
              </a:rPr>
              <a:t>a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64x64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dirty="0">
                <a:latin typeface="Arial MT"/>
                <a:cs typeface="Arial MT"/>
              </a:rPr>
              <a:t>→</a:t>
            </a:r>
            <a:r>
              <a:rPr sz="1533" spc="67" dirty="0">
                <a:latin typeface="Arial MT"/>
                <a:cs typeface="Arial MT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256x256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super-resolution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model.</a:t>
            </a:r>
            <a:endParaRPr sz="1533">
              <a:latin typeface="Trebuchet MS"/>
              <a:cs typeface="Trebuchet MS"/>
            </a:endParaRPr>
          </a:p>
          <a:p>
            <a:pPr>
              <a:spcBef>
                <a:spcPts val="3"/>
              </a:spcBef>
              <a:buClr>
                <a:srgbClr val="CDCDCD"/>
              </a:buClr>
              <a:buFont typeface="Arial MT"/>
              <a:buChar char="•"/>
            </a:pPr>
            <a:endParaRPr sz="1567">
              <a:latin typeface="Trebuchet MS"/>
              <a:cs typeface="Trebuchet MS"/>
            </a:endParaRPr>
          </a:p>
          <a:p>
            <a:pPr marL="237079" indent="-228611">
              <a:buClr>
                <a:srgbClr val="CDCDCD"/>
              </a:buClr>
              <a:buFont typeface="Arial MT"/>
              <a:buChar char="•"/>
              <a:tabLst>
                <a:tab pos="236655" algn="l"/>
                <a:tab pos="237079" algn="l"/>
              </a:tabLst>
            </a:pPr>
            <a:r>
              <a:rPr sz="1533" spc="3" dirty="0">
                <a:latin typeface="Trebuchet MS"/>
                <a:cs typeface="Trebuchet MS"/>
              </a:rPr>
              <a:t>Tried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classifier-free</a:t>
            </a:r>
            <a:r>
              <a:rPr sz="1533" spc="2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and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CLIP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guidance.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Classifier-free</a:t>
            </a:r>
            <a:r>
              <a:rPr sz="1533" spc="2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guidance</a:t>
            </a:r>
            <a:r>
              <a:rPr sz="1533" spc="2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works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better</a:t>
            </a:r>
            <a:r>
              <a:rPr sz="1533" spc="2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than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CLIP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guidance.</a:t>
            </a:r>
            <a:endParaRPr sz="1533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2299" y="6349477"/>
            <a:ext cx="8078047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467">
              <a:lnSpc>
                <a:spcPts val="1433"/>
              </a:lnSpc>
            </a:pP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Nichol </a:t>
            </a:r>
            <a:r>
              <a:rPr sz="1200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et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al.,</a:t>
            </a:r>
            <a:r>
              <a:rPr sz="1200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“GLIDE:</a:t>
            </a:r>
            <a:r>
              <a:rPr sz="1200" u="sng" spc="-20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200" u="sng" spc="-2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Towards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200" u="sng" spc="-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Photorealistic</a:t>
            </a:r>
            <a:r>
              <a:rPr sz="1200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Image</a:t>
            </a:r>
            <a:r>
              <a:rPr sz="1200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Generation</a:t>
            </a:r>
            <a:r>
              <a:rPr sz="1200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200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and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Editing with</a:t>
            </a:r>
            <a:r>
              <a:rPr sz="1200" u="sng" spc="-1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Text-Guided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Diffusion</a:t>
            </a:r>
            <a:r>
              <a:rPr sz="1200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Models”,</a:t>
            </a:r>
            <a:r>
              <a:rPr sz="1200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2021.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6512133" y="9798970"/>
            <a:ext cx="309880" cy="20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C8C8C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25"/>
              </a:spcBef>
            </a:pPr>
            <a:fld id="{81D60167-4931-47E6-BA6A-407CBD079E47}" type="slidenum">
              <a:rPr lang="en-US" smtClean="0"/>
              <a:pPr marL="38100">
                <a:spcBef>
                  <a:spcPts val="25"/>
                </a:spcBef>
              </a:pPr>
              <a:t>18</a:t>
            </a:fld>
            <a:endParaRPr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43DB21F-678C-DC3A-29B0-D94646878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6D06-6463-4FD6-BD12-C5A437EF9F02}" type="datetime1">
              <a:rPr lang="en-US" smtClean="0"/>
              <a:t>11/10/2025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A8285C3-069D-AE07-4BCD-BF2CB5068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896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2600" y="773067"/>
            <a:ext cx="2047876" cy="88314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spcBef>
                <a:spcPts val="67"/>
              </a:spcBef>
            </a:pPr>
            <a:r>
              <a:rPr spc="-20" dirty="0"/>
              <a:t>G</a:t>
            </a:r>
            <a:r>
              <a:rPr spc="-10" dirty="0"/>
              <a:t>L</a:t>
            </a:r>
            <a:r>
              <a:rPr spc="-7" dirty="0"/>
              <a:t>I</a:t>
            </a:r>
            <a:r>
              <a:rPr spc="-13" dirty="0"/>
              <a:t>D</a:t>
            </a:r>
            <a:r>
              <a:rPr dirty="0"/>
              <a:t>E</a:t>
            </a:r>
          </a:p>
          <a:p>
            <a:pPr marL="117693">
              <a:spcBef>
                <a:spcPts val="60"/>
              </a:spcBef>
            </a:pPr>
            <a:r>
              <a:rPr sz="2000" dirty="0">
                <a:solidFill>
                  <a:srgbClr val="890C58"/>
                </a:solidFill>
              </a:rPr>
              <a:t>OpenAI</a:t>
            </a:r>
            <a:endParaRPr sz="2000" dirty="0"/>
          </a:p>
        </p:txBody>
      </p:sp>
      <p:sp>
        <p:nvSpPr>
          <p:cNvPr id="3" name="object 3"/>
          <p:cNvSpPr txBox="1"/>
          <p:nvPr/>
        </p:nvSpPr>
        <p:spPr>
          <a:xfrm>
            <a:off x="4144962" y="5707888"/>
            <a:ext cx="3900170" cy="24444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533" spc="7" dirty="0">
                <a:latin typeface="Trebuchet MS"/>
                <a:cs typeface="Trebuchet MS"/>
              </a:rPr>
              <a:t>Text-conditional</a:t>
            </a:r>
            <a:r>
              <a:rPr sz="1533" spc="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image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inpainting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examples</a:t>
            </a:r>
            <a:endParaRPr sz="1533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4933" y="2003552"/>
            <a:ext cx="10358120" cy="470215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237079" marR="3387" indent="-228611">
              <a:lnSpc>
                <a:spcPts val="1667"/>
              </a:lnSpc>
              <a:spcBef>
                <a:spcPts val="267"/>
              </a:spcBef>
              <a:buClr>
                <a:srgbClr val="CDCDCD"/>
              </a:buClr>
              <a:buFont typeface="Arial MT"/>
              <a:buChar char="•"/>
              <a:tabLst>
                <a:tab pos="236655" algn="l"/>
                <a:tab pos="237079" algn="l"/>
              </a:tabLst>
            </a:pPr>
            <a:r>
              <a:rPr sz="1533" spc="7" dirty="0">
                <a:latin typeface="Trebuchet MS"/>
                <a:cs typeface="Trebuchet MS"/>
              </a:rPr>
              <a:t>Fine-tune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the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10" dirty="0">
                <a:latin typeface="Trebuchet MS"/>
                <a:cs typeface="Trebuchet MS"/>
              </a:rPr>
              <a:t>model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especially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for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inpainting: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feed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randomly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occluded</a:t>
            </a:r>
            <a:r>
              <a:rPr sz="1533" spc="2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images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with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an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additional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mask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channel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as </a:t>
            </a:r>
            <a:r>
              <a:rPr sz="1533" spc="-450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the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input.</a:t>
            </a:r>
            <a:endParaRPr sz="1533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1133" y="2812347"/>
            <a:ext cx="10009733" cy="277516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09600" y="6282188"/>
            <a:ext cx="8078047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467">
              <a:lnSpc>
                <a:spcPts val="1433"/>
              </a:lnSpc>
            </a:pP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Nichol </a:t>
            </a:r>
            <a:r>
              <a:rPr sz="1200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et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al.,</a:t>
            </a:r>
            <a:r>
              <a:rPr sz="1200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“GLIDE:</a:t>
            </a:r>
            <a:r>
              <a:rPr sz="1200" u="sng" spc="-20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200" u="sng" spc="-2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Towards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200" u="sng" spc="-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Photorealistic</a:t>
            </a:r>
            <a:r>
              <a:rPr sz="1200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Image</a:t>
            </a:r>
            <a:r>
              <a:rPr sz="1200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Generation</a:t>
            </a:r>
            <a:r>
              <a:rPr sz="1200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200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and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Editing with</a:t>
            </a:r>
            <a:r>
              <a:rPr sz="1200" u="sng" spc="-1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Text-Guided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Diffusion</a:t>
            </a:r>
            <a:r>
              <a:rPr sz="1200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Models”,</a:t>
            </a:r>
            <a:r>
              <a:rPr sz="1200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2021.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6512133" y="9798970"/>
            <a:ext cx="309880" cy="20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C8C8C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25"/>
              </a:spcBef>
            </a:pPr>
            <a:fld id="{81D60167-4931-47E6-BA6A-407CBD079E47}" type="slidenum">
              <a:rPr lang="en-US" smtClean="0"/>
              <a:pPr marL="38100">
                <a:spcBef>
                  <a:spcPts val="25"/>
                </a:spcBef>
              </a:pPr>
              <a:t>19</a:t>
            </a:fld>
            <a:endParaRPr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C0C7AE8-1284-8FBF-7450-9EA794632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1FD09-D998-4ACC-8F47-5E0EF6B0EC39}" type="datetime1">
              <a:rPr lang="en-US" smtClean="0"/>
              <a:t>11/10/2025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22AC6EA-0FE6-1AA0-2448-52DE123B6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46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Recap of Previous Lecture</a:t>
            </a:r>
          </a:p>
          <a:p>
            <a:r>
              <a:rPr lang="en-US" dirty="0">
                <a:solidFill>
                  <a:srgbClr val="00B050"/>
                </a:solidFill>
              </a:rPr>
              <a:t>Today’s Lecture</a:t>
            </a:r>
          </a:p>
          <a:p>
            <a:pPr lvl="1"/>
            <a:r>
              <a:rPr lang="en-US" dirty="0"/>
              <a:t>Introduction to Diffusion Models</a:t>
            </a:r>
          </a:p>
          <a:p>
            <a:pPr lvl="1"/>
            <a:r>
              <a:rPr lang="en-US" sz="2400" spc="-3" dirty="0"/>
              <a:t>Denoising</a:t>
            </a:r>
            <a:r>
              <a:rPr lang="en-US" sz="2400" spc="13" dirty="0"/>
              <a:t> </a:t>
            </a:r>
            <a:r>
              <a:rPr lang="en-US" sz="2400" spc="-3" dirty="0"/>
              <a:t>Diffusion Models</a:t>
            </a:r>
            <a:endParaRPr lang="en-US" dirty="0"/>
          </a:p>
          <a:p>
            <a:pPr lvl="1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DA75B-CF32-4D0E-BA43-4EBD922A7976}" type="datetime1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Goals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48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6400" y="215331"/>
            <a:ext cx="7315200" cy="940941"/>
          </a:xfrm>
          <a:prstGeom prst="rect">
            <a:avLst/>
          </a:prstGeom>
        </p:spPr>
        <p:txBody>
          <a:bodyPr vert="horz" wrap="square" lIns="0" tIns="65701" rIns="0" bIns="0" rtlCol="0" anchor="ctr">
            <a:spAutoFit/>
          </a:bodyPr>
          <a:lstStyle/>
          <a:p>
            <a:pPr marL="1693">
              <a:spcBef>
                <a:spcPts val="67"/>
              </a:spcBef>
            </a:pPr>
            <a:r>
              <a:rPr spc="-13" dirty="0"/>
              <a:t>Imagen</a:t>
            </a:r>
          </a:p>
          <a:p>
            <a:pPr>
              <a:spcBef>
                <a:spcPts val="60"/>
              </a:spcBef>
            </a:pPr>
            <a:r>
              <a:rPr sz="2000" spc="-3" dirty="0">
                <a:solidFill>
                  <a:srgbClr val="890C58"/>
                </a:solidFill>
              </a:rPr>
              <a:t>Google</a:t>
            </a:r>
            <a:r>
              <a:rPr sz="2000" spc="-17" dirty="0">
                <a:solidFill>
                  <a:srgbClr val="890C58"/>
                </a:solidFill>
              </a:rPr>
              <a:t> </a:t>
            </a:r>
            <a:r>
              <a:rPr sz="2000" spc="-3" dirty="0">
                <a:solidFill>
                  <a:srgbClr val="890C58"/>
                </a:solidFill>
              </a:rPr>
              <a:t>Research,</a:t>
            </a:r>
            <a:r>
              <a:rPr sz="2000" spc="-17" dirty="0">
                <a:solidFill>
                  <a:srgbClr val="890C58"/>
                </a:solidFill>
              </a:rPr>
              <a:t> </a:t>
            </a:r>
            <a:r>
              <a:rPr sz="2000" spc="-3" dirty="0">
                <a:solidFill>
                  <a:srgbClr val="890C58"/>
                </a:solidFill>
              </a:rPr>
              <a:t>Brain</a:t>
            </a:r>
            <a:r>
              <a:rPr sz="2000" spc="-17" dirty="0">
                <a:solidFill>
                  <a:srgbClr val="890C58"/>
                </a:solidFill>
              </a:rPr>
              <a:t> </a:t>
            </a:r>
            <a:r>
              <a:rPr sz="2000" spc="-3" dirty="0">
                <a:solidFill>
                  <a:srgbClr val="890C58"/>
                </a:solidFill>
              </a:rPr>
              <a:t>team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889666" y="2993135"/>
            <a:ext cx="4251113" cy="2177990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37079" indent="-228611">
              <a:spcBef>
                <a:spcPts val="67"/>
              </a:spcBef>
              <a:buFont typeface="Arial MT"/>
              <a:buChar char="•"/>
              <a:tabLst>
                <a:tab pos="236655" algn="l"/>
                <a:tab pos="237079" algn="l"/>
              </a:tabLst>
            </a:pPr>
            <a:r>
              <a:rPr sz="1533" spc="3" dirty="0">
                <a:latin typeface="Trebuchet MS"/>
                <a:cs typeface="Trebuchet MS"/>
              </a:rPr>
              <a:t>An</a:t>
            </a:r>
            <a:r>
              <a:rPr sz="1533" spc="1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unprecedented</a:t>
            </a:r>
            <a:r>
              <a:rPr sz="1533" spc="1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degree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of</a:t>
            </a:r>
            <a:r>
              <a:rPr sz="1533" spc="7" dirty="0">
                <a:latin typeface="Trebuchet MS"/>
                <a:cs typeface="Trebuchet MS"/>
              </a:rPr>
              <a:t> photorealism</a:t>
            </a:r>
            <a:endParaRPr sz="1533">
              <a:latin typeface="Trebuchet MS"/>
              <a:cs typeface="Trebuchet MS"/>
            </a:endParaRPr>
          </a:p>
          <a:p>
            <a:pPr>
              <a:spcBef>
                <a:spcPts val="30"/>
              </a:spcBef>
              <a:buFont typeface="Arial MT"/>
              <a:buChar char="•"/>
            </a:pPr>
            <a:endParaRPr sz="1600">
              <a:latin typeface="Trebuchet MS"/>
              <a:cs typeface="Trebuchet MS"/>
            </a:endParaRPr>
          </a:p>
          <a:p>
            <a:pPr marL="745104" lvl="1" indent="-228611">
              <a:buFont typeface="Arial MT"/>
              <a:buChar char="•"/>
              <a:tabLst>
                <a:tab pos="744681" algn="l"/>
                <a:tab pos="745104" algn="l"/>
              </a:tabLst>
            </a:pPr>
            <a:r>
              <a:rPr sz="1533" spc="-30" dirty="0">
                <a:latin typeface="Trebuchet MS"/>
                <a:cs typeface="Trebuchet MS"/>
              </a:rPr>
              <a:t>SOTA</a:t>
            </a:r>
            <a:r>
              <a:rPr sz="1533" spc="-76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automatic </a:t>
            </a:r>
            <a:r>
              <a:rPr sz="1533" spc="3" dirty="0">
                <a:latin typeface="Trebuchet MS"/>
                <a:cs typeface="Trebuchet MS"/>
              </a:rPr>
              <a:t>scores</a:t>
            </a:r>
            <a:r>
              <a:rPr sz="1533" dirty="0">
                <a:latin typeface="Trebuchet MS"/>
                <a:cs typeface="Trebuchet MS"/>
              </a:rPr>
              <a:t> &amp;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human</a:t>
            </a:r>
            <a:r>
              <a:rPr sz="1533" spc="1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ratings</a:t>
            </a:r>
            <a:endParaRPr sz="1533">
              <a:latin typeface="Trebuchet MS"/>
              <a:cs typeface="Trebuchet MS"/>
            </a:endParaRPr>
          </a:p>
          <a:p>
            <a:pPr lvl="1">
              <a:spcBef>
                <a:spcPts val="30"/>
              </a:spcBef>
              <a:buFont typeface="Arial MT"/>
              <a:buChar char="•"/>
            </a:pPr>
            <a:endParaRPr sz="1600">
              <a:latin typeface="Trebuchet MS"/>
              <a:cs typeface="Trebuchet MS"/>
            </a:endParaRPr>
          </a:p>
          <a:p>
            <a:pPr marL="237079" indent="-228611">
              <a:buFont typeface="Arial MT"/>
              <a:buChar char="•"/>
              <a:tabLst>
                <a:tab pos="236655" algn="l"/>
                <a:tab pos="237079" algn="l"/>
              </a:tabLst>
            </a:pPr>
            <a:r>
              <a:rPr sz="1533" dirty="0">
                <a:latin typeface="Trebuchet MS"/>
                <a:cs typeface="Trebuchet MS"/>
              </a:rPr>
              <a:t>A</a:t>
            </a:r>
            <a:r>
              <a:rPr sz="1533" spc="-7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deep</a:t>
            </a:r>
            <a:r>
              <a:rPr sz="1533" spc="10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level</a:t>
            </a:r>
            <a:r>
              <a:rPr sz="1533" spc="7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of</a:t>
            </a:r>
            <a:r>
              <a:rPr sz="1533" spc="7" dirty="0">
                <a:latin typeface="Trebuchet MS"/>
                <a:cs typeface="Trebuchet MS"/>
              </a:rPr>
              <a:t> language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understanding</a:t>
            </a:r>
            <a:endParaRPr sz="1533">
              <a:latin typeface="Trebuchet MS"/>
              <a:cs typeface="Trebuchet MS"/>
            </a:endParaRPr>
          </a:p>
          <a:p>
            <a:pPr>
              <a:spcBef>
                <a:spcPts val="7"/>
              </a:spcBef>
              <a:buFont typeface="Arial MT"/>
              <a:buChar char="•"/>
            </a:pPr>
            <a:endParaRPr sz="1633">
              <a:latin typeface="Trebuchet MS"/>
              <a:cs typeface="Trebuchet MS"/>
            </a:endParaRPr>
          </a:p>
          <a:p>
            <a:pPr marL="237079" indent="-228611">
              <a:buFont typeface="Arial MT"/>
              <a:buChar char="•"/>
              <a:tabLst>
                <a:tab pos="236655" algn="l"/>
                <a:tab pos="237079" algn="l"/>
              </a:tabLst>
            </a:pPr>
            <a:r>
              <a:rPr sz="1533" spc="7" dirty="0">
                <a:latin typeface="Trebuchet MS"/>
                <a:cs typeface="Trebuchet MS"/>
              </a:rPr>
              <a:t>Extremely</a:t>
            </a:r>
            <a:r>
              <a:rPr sz="1533" spc="-7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simple</a:t>
            </a:r>
            <a:endParaRPr sz="1533">
              <a:latin typeface="Trebuchet MS"/>
              <a:cs typeface="Trebuchet MS"/>
            </a:endParaRPr>
          </a:p>
          <a:p>
            <a:pPr>
              <a:spcBef>
                <a:spcPts val="30"/>
              </a:spcBef>
              <a:buFont typeface="Arial MT"/>
              <a:buChar char="•"/>
            </a:pPr>
            <a:endParaRPr sz="1600">
              <a:latin typeface="Trebuchet MS"/>
              <a:cs typeface="Trebuchet MS"/>
            </a:endParaRPr>
          </a:p>
          <a:p>
            <a:pPr marL="745104" lvl="1" indent="-228611">
              <a:buFont typeface="Arial MT"/>
              <a:buChar char="•"/>
              <a:tabLst>
                <a:tab pos="744681" algn="l"/>
                <a:tab pos="745104" algn="l"/>
              </a:tabLst>
            </a:pPr>
            <a:r>
              <a:rPr sz="1533" spc="3" dirty="0">
                <a:latin typeface="Trebuchet MS"/>
                <a:cs typeface="Trebuchet MS"/>
              </a:rPr>
              <a:t>no </a:t>
            </a:r>
            <a:r>
              <a:rPr sz="1533" spc="7" dirty="0">
                <a:latin typeface="Trebuchet MS"/>
                <a:cs typeface="Trebuchet MS"/>
              </a:rPr>
              <a:t>latent</a:t>
            </a:r>
            <a:r>
              <a:rPr sz="1533" spc="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space,</a:t>
            </a:r>
            <a:r>
              <a:rPr sz="1533" spc="-3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no </a:t>
            </a:r>
            <a:r>
              <a:rPr sz="1533" spc="7" dirty="0">
                <a:latin typeface="Trebuchet MS"/>
                <a:cs typeface="Trebuchet MS"/>
              </a:rPr>
              <a:t>quantization</a:t>
            </a:r>
            <a:endParaRPr sz="1533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71292" y="1865631"/>
            <a:ext cx="3900366" cy="39003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225312" y="5858595"/>
            <a:ext cx="4546600" cy="234317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467" dirty="0">
                <a:latin typeface="Trebuchet MS"/>
                <a:cs typeface="Trebuchet MS"/>
              </a:rPr>
              <a:t>A</a:t>
            </a:r>
            <a:r>
              <a:rPr sz="1467" spc="-83" dirty="0">
                <a:latin typeface="Trebuchet MS"/>
                <a:cs typeface="Trebuchet MS"/>
              </a:rPr>
              <a:t> </a:t>
            </a:r>
            <a:r>
              <a:rPr sz="1467" spc="-3" dirty="0">
                <a:latin typeface="Trebuchet MS"/>
                <a:cs typeface="Trebuchet MS"/>
              </a:rPr>
              <a:t>brain</a:t>
            </a:r>
            <a:r>
              <a:rPr sz="1467" spc="-7" dirty="0">
                <a:latin typeface="Trebuchet MS"/>
                <a:cs typeface="Trebuchet MS"/>
              </a:rPr>
              <a:t> </a:t>
            </a:r>
            <a:r>
              <a:rPr sz="1467" spc="-3" dirty="0">
                <a:latin typeface="Trebuchet MS"/>
                <a:cs typeface="Trebuchet MS"/>
              </a:rPr>
              <a:t>riding</a:t>
            </a:r>
            <a:r>
              <a:rPr sz="1467" spc="-10" dirty="0">
                <a:latin typeface="Trebuchet MS"/>
                <a:cs typeface="Trebuchet MS"/>
              </a:rPr>
              <a:t> </a:t>
            </a:r>
            <a:r>
              <a:rPr sz="1467" dirty="0">
                <a:latin typeface="Trebuchet MS"/>
                <a:cs typeface="Trebuchet MS"/>
              </a:rPr>
              <a:t>a</a:t>
            </a:r>
            <a:r>
              <a:rPr sz="1467" spc="-3" dirty="0">
                <a:latin typeface="Trebuchet MS"/>
                <a:cs typeface="Trebuchet MS"/>
              </a:rPr>
              <a:t> rocketship</a:t>
            </a:r>
            <a:r>
              <a:rPr sz="1467" spc="-7" dirty="0">
                <a:latin typeface="Trebuchet MS"/>
                <a:cs typeface="Trebuchet MS"/>
              </a:rPr>
              <a:t> </a:t>
            </a:r>
            <a:r>
              <a:rPr sz="1467" spc="-3" dirty="0">
                <a:latin typeface="Trebuchet MS"/>
                <a:cs typeface="Trebuchet MS"/>
              </a:rPr>
              <a:t>heading</a:t>
            </a:r>
            <a:r>
              <a:rPr sz="1467" spc="-10" dirty="0">
                <a:latin typeface="Trebuchet MS"/>
                <a:cs typeface="Trebuchet MS"/>
              </a:rPr>
              <a:t> </a:t>
            </a:r>
            <a:r>
              <a:rPr sz="1467" spc="-3" dirty="0">
                <a:latin typeface="Trebuchet MS"/>
                <a:cs typeface="Trebuchet MS"/>
              </a:rPr>
              <a:t>towards</a:t>
            </a:r>
            <a:r>
              <a:rPr sz="1467" spc="-7" dirty="0">
                <a:latin typeface="Trebuchet MS"/>
                <a:cs typeface="Trebuchet MS"/>
              </a:rPr>
              <a:t> </a:t>
            </a:r>
            <a:r>
              <a:rPr sz="1467" spc="-3" dirty="0">
                <a:latin typeface="Trebuchet MS"/>
                <a:cs typeface="Trebuchet MS"/>
              </a:rPr>
              <a:t>the</a:t>
            </a:r>
            <a:r>
              <a:rPr sz="1467" dirty="0">
                <a:latin typeface="Trebuchet MS"/>
                <a:cs typeface="Trebuchet MS"/>
              </a:rPr>
              <a:t> </a:t>
            </a:r>
            <a:r>
              <a:rPr sz="1467" spc="-7" dirty="0">
                <a:latin typeface="Trebuchet MS"/>
                <a:cs typeface="Trebuchet MS"/>
              </a:rPr>
              <a:t>moon.</a:t>
            </a:r>
            <a:endParaRPr sz="1467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7200" y="6242415"/>
            <a:ext cx="7653867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467">
              <a:lnSpc>
                <a:spcPts val="1433"/>
              </a:lnSpc>
            </a:pPr>
            <a:r>
              <a:rPr sz="1200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Saharia et al.,</a:t>
            </a:r>
            <a:r>
              <a:rPr sz="1200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200" u="sng" spc="-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“Photorealistic</a:t>
            </a:r>
            <a:r>
              <a:rPr sz="1200" u="sng" spc="-2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200" u="sng" spc="-1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Text-to-Image</a:t>
            </a:r>
            <a:r>
              <a:rPr sz="1200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Diffusion</a:t>
            </a:r>
            <a:r>
              <a:rPr sz="1200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Models</a:t>
            </a:r>
            <a:r>
              <a:rPr sz="1200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with</a:t>
            </a:r>
            <a:r>
              <a:rPr sz="1200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200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Deep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Language</a:t>
            </a:r>
            <a:r>
              <a:rPr sz="1200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Understanding”,</a:t>
            </a:r>
            <a:r>
              <a:rPr sz="1200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arXiv</a:t>
            </a:r>
            <a:r>
              <a:rPr sz="1200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200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2022.</a:t>
            </a:r>
            <a:r>
              <a:rPr sz="1200" u="sng" spc="20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6512133" y="9798970"/>
            <a:ext cx="309880" cy="20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C8C8C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25"/>
              </a:spcBef>
            </a:pPr>
            <a:fld id="{81D60167-4931-47E6-BA6A-407CBD079E47}" type="slidenum">
              <a:rPr lang="en-US" smtClean="0"/>
              <a:pPr marL="38100">
                <a:spcBef>
                  <a:spcPts val="25"/>
                </a:spcBef>
              </a:pPr>
              <a:t>20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254806" y="2157984"/>
            <a:ext cx="1031240" cy="24444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533" dirty="0">
                <a:latin typeface="Trebuchet MS"/>
                <a:cs typeface="Trebuchet MS"/>
              </a:rPr>
              <a:t>Input:</a:t>
            </a:r>
            <a:r>
              <a:rPr sz="1533" spc="-50" dirty="0">
                <a:latin typeface="Trebuchet MS"/>
                <a:cs typeface="Trebuchet MS"/>
              </a:rPr>
              <a:t> </a:t>
            </a:r>
            <a:r>
              <a:rPr sz="1533" spc="-3" dirty="0">
                <a:latin typeface="Trebuchet MS"/>
                <a:cs typeface="Trebuchet MS"/>
              </a:rPr>
              <a:t>text;</a:t>
            </a:r>
            <a:endParaRPr sz="1533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60489" y="2157984"/>
            <a:ext cx="1913467" cy="24444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533" dirty="0">
                <a:latin typeface="Trebuchet MS"/>
                <a:cs typeface="Trebuchet MS"/>
              </a:rPr>
              <a:t>Output:</a:t>
            </a:r>
            <a:r>
              <a:rPr sz="1533" spc="-27" dirty="0">
                <a:latin typeface="Trebuchet MS"/>
                <a:cs typeface="Trebuchet MS"/>
              </a:rPr>
              <a:t> </a:t>
            </a:r>
            <a:r>
              <a:rPr sz="1533" spc="-3" dirty="0">
                <a:latin typeface="Trebuchet MS"/>
                <a:cs typeface="Trebuchet MS"/>
              </a:rPr>
              <a:t>1kx1k</a:t>
            </a:r>
            <a:r>
              <a:rPr sz="1533" spc="-27" dirty="0">
                <a:latin typeface="Trebuchet MS"/>
                <a:cs typeface="Trebuchet MS"/>
              </a:rPr>
              <a:t> </a:t>
            </a:r>
            <a:r>
              <a:rPr sz="1533" spc="-3" dirty="0">
                <a:latin typeface="Trebuchet MS"/>
                <a:cs typeface="Trebuchet MS"/>
              </a:rPr>
              <a:t>images</a:t>
            </a:r>
            <a:endParaRPr sz="1533">
              <a:latin typeface="Trebuchet MS"/>
              <a:cs typeface="Trebuchet MS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A4C216BB-8A49-C413-9D02-CCCF4D97F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9BFF1-1E1A-420E-8EE7-6A80494E4FC3}" type="datetime1">
              <a:rPr lang="en-US" smtClean="0"/>
              <a:t>11/10/2025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FC9A680-BE70-EA24-75B2-09F3E4984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131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6400" y="112242"/>
            <a:ext cx="7315200" cy="1248718"/>
          </a:xfrm>
          <a:prstGeom prst="rect">
            <a:avLst/>
          </a:prstGeom>
        </p:spPr>
        <p:txBody>
          <a:bodyPr vert="horz" wrap="square" lIns="0" tIns="65701" rIns="0" bIns="0" rtlCol="0" anchor="ctr">
            <a:spAutoFit/>
          </a:bodyPr>
          <a:lstStyle/>
          <a:p>
            <a:pPr marL="2540">
              <a:spcBef>
                <a:spcPts val="67"/>
              </a:spcBef>
            </a:pPr>
            <a:r>
              <a:rPr spc="-13" dirty="0"/>
              <a:t>Diffusion</a:t>
            </a:r>
            <a:r>
              <a:rPr spc="-37" dirty="0"/>
              <a:t> </a:t>
            </a:r>
            <a:r>
              <a:rPr spc="-13" dirty="0"/>
              <a:t>Autoencoders</a:t>
            </a:r>
          </a:p>
          <a:p>
            <a:pPr>
              <a:spcBef>
                <a:spcPts val="60"/>
              </a:spcBef>
            </a:pPr>
            <a:r>
              <a:rPr sz="2000" spc="-3" dirty="0">
                <a:solidFill>
                  <a:srgbClr val="890C58"/>
                </a:solidFill>
              </a:rPr>
              <a:t>Learning</a:t>
            </a:r>
            <a:r>
              <a:rPr sz="2000" spc="-7" dirty="0">
                <a:solidFill>
                  <a:srgbClr val="890C58"/>
                </a:solidFill>
              </a:rPr>
              <a:t> </a:t>
            </a:r>
            <a:r>
              <a:rPr sz="2000" spc="-3" dirty="0">
                <a:solidFill>
                  <a:srgbClr val="890C58"/>
                </a:solidFill>
              </a:rPr>
              <a:t>semantic meaningful latent</a:t>
            </a:r>
            <a:r>
              <a:rPr sz="2000" spc="-7" dirty="0">
                <a:solidFill>
                  <a:srgbClr val="890C58"/>
                </a:solidFill>
              </a:rPr>
              <a:t> </a:t>
            </a:r>
            <a:r>
              <a:rPr sz="2000" spc="-3" dirty="0">
                <a:solidFill>
                  <a:srgbClr val="890C58"/>
                </a:solidFill>
              </a:rPr>
              <a:t>representations</a:t>
            </a:r>
            <a:r>
              <a:rPr sz="2000" spc="-7" dirty="0">
                <a:solidFill>
                  <a:srgbClr val="890C58"/>
                </a:solidFill>
              </a:rPr>
              <a:t> </a:t>
            </a:r>
            <a:r>
              <a:rPr sz="2000" spc="-3" dirty="0">
                <a:solidFill>
                  <a:srgbClr val="890C58"/>
                </a:solidFill>
              </a:rPr>
              <a:t>in</a:t>
            </a:r>
            <a:r>
              <a:rPr sz="2000" spc="-7" dirty="0">
                <a:solidFill>
                  <a:srgbClr val="890C58"/>
                </a:solidFill>
              </a:rPr>
              <a:t> </a:t>
            </a:r>
            <a:r>
              <a:rPr sz="2000" spc="-3" dirty="0">
                <a:solidFill>
                  <a:srgbClr val="890C58"/>
                </a:solidFill>
              </a:rPr>
              <a:t>diffusion</a:t>
            </a:r>
            <a:r>
              <a:rPr sz="2000" spc="-7" dirty="0">
                <a:solidFill>
                  <a:srgbClr val="890C58"/>
                </a:solidFill>
              </a:rPr>
              <a:t> </a:t>
            </a:r>
            <a:r>
              <a:rPr sz="2000" spc="-3" dirty="0">
                <a:solidFill>
                  <a:srgbClr val="890C58"/>
                </a:solidFill>
              </a:rPr>
              <a:t>models</a:t>
            </a:r>
            <a:endParaRPr sz="2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79420" y="1865631"/>
            <a:ext cx="5989441" cy="392011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3400" y="6200648"/>
            <a:ext cx="756920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467">
              <a:lnSpc>
                <a:spcPts val="1433"/>
              </a:lnSpc>
            </a:pPr>
            <a:r>
              <a:rPr sz="1200" u="sng" spc="-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Preechakul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200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et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al.,</a:t>
            </a:r>
            <a:r>
              <a:rPr sz="1200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“Diffusion</a:t>
            </a:r>
            <a:r>
              <a:rPr sz="1200" u="sng" spc="-60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Autoencoders:</a:t>
            </a:r>
            <a:r>
              <a:rPr sz="1200" u="sng" spc="-2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200" u="sng" spc="-2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Toward</a:t>
            </a:r>
            <a:r>
              <a:rPr sz="1200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200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a</a:t>
            </a:r>
            <a:r>
              <a:rPr sz="1200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Meaningful </a:t>
            </a:r>
            <a:r>
              <a:rPr sz="1200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and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Decodable</a:t>
            </a:r>
            <a:r>
              <a:rPr sz="1200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200" u="sng" spc="-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Representation”,</a:t>
            </a:r>
            <a:r>
              <a:rPr sz="1200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CVPR</a:t>
            </a:r>
            <a:r>
              <a:rPr sz="1200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200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2022.</a:t>
            </a:r>
            <a:r>
              <a:rPr sz="1200" u="sng" spc="30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6512133" y="9798970"/>
            <a:ext cx="309880" cy="20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C8C8C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25"/>
              </a:spcBef>
            </a:pPr>
            <a:fld id="{81D60167-4931-47E6-BA6A-407CBD079E47}" type="slidenum">
              <a:rPr lang="en-US" smtClean="0"/>
              <a:pPr marL="38100">
                <a:spcBef>
                  <a:spcPts val="25"/>
                </a:spcBef>
              </a:pPr>
              <a:t>21</a:t>
            </a:fld>
            <a:endParaRPr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AC2594E-0B7F-A263-06EA-E9062229C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25B8E-7F90-456C-BEED-7C5E39C07E4F}" type="datetime1">
              <a:rPr lang="en-US" smtClean="0"/>
              <a:t>11/10/2025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644F05D-16A3-1D7D-FB01-A3453F656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198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53329" y="673274"/>
            <a:ext cx="7009871" cy="88314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R="69429">
              <a:spcBef>
                <a:spcPts val="67"/>
              </a:spcBef>
            </a:pPr>
            <a:r>
              <a:rPr spc="-13" dirty="0"/>
              <a:t>Super-Resolution</a:t>
            </a:r>
          </a:p>
          <a:p>
            <a:pPr marL="8467">
              <a:spcBef>
                <a:spcPts val="60"/>
              </a:spcBef>
            </a:pPr>
            <a:r>
              <a:rPr sz="2000" spc="-3" dirty="0">
                <a:solidFill>
                  <a:srgbClr val="890C58"/>
                </a:solidFill>
              </a:rPr>
              <a:t>Super-Resolution</a:t>
            </a:r>
            <a:r>
              <a:rPr sz="2000" spc="-7" dirty="0">
                <a:solidFill>
                  <a:srgbClr val="890C58"/>
                </a:solidFill>
              </a:rPr>
              <a:t> </a:t>
            </a:r>
            <a:r>
              <a:rPr sz="2000" spc="-3" dirty="0">
                <a:solidFill>
                  <a:srgbClr val="890C58"/>
                </a:solidFill>
              </a:rPr>
              <a:t>via</a:t>
            </a:r>
            <a:r>
              <a:rPr sz="2000" spc="-7" dirty="0">
                <a:solidFill>
                  <a:srgbClr val="890C58"/>
                </a:solidFill>
              </a:rPr>
              <a:t> </a:t>
            </a:r>
            <a:r>
              <a:rPr sz="2000" spc="-3" dirty="0">
                <a:solidFill>
                  <a:srgbClr val="890C58"/>
                </a:solidFill>
              </a:rPr>
              <a:t>Repeated Refinement</a:t>
            </a:r>
            <a:r>
              <a:rPr sz="2000" spc="-7" dirty="0">
                <a:solidFill>
                  <a:srgbClr val="890C58"/>
                </a:solidFill>
              </a:rPr>
              <a:t> </a:t>
            </a:r>
            <a:r>
              <a:rPr sz="2000" spc="-3" dirty="0">
                <a:solidFill>
                  <a:srgbClr val="890C58"/>
                </a:solidFill>
              </a:rPr>
              <a:t>(SR3)</a:t>
            </a:r>
            <a:endParaRPr sz="20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51585" y="2022237"/>
            <a:ext cx="7141367" cy="405203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81000" y="6386198"/>
            <a:ext cx="4189307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467">
              <a:lnSpc>
                <a:spcPts val="1247"/>
              </a:lnSpc>
            </a:pP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Saharia</a:t>
            </a:r>
            <a:r>
              <a:rPr sz="1067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et</a:t>
            </a:r>
            <a:r>
              <a:rPr sz="1067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al.,</a:t>
            </a:r>
            <a:r>
              <a:rPr sz="1067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Image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Super-Resolution</a:t>
            </a:r>
            <a:r>
              <a:rPr sz="1067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via</a:t>
            </a:r>
            <a:r>
              <a:rPr sz="1067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Iterative</a:t>
            </a:r>
            <a:r>
              <a:rPr sz="1067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Refinement,</a:t>
            </a:r>
            <a:r>
              <a:rPr sz="1067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2021</a:t>
            </a:r>
            <a:endParaRPr sz="1067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6512133" y="9798970"/>
            <a:ext cx="309880" cy="20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C8C8C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25"/>
              </a:spcBef>
            </a:pPr>
            <a:fld id="{81D60167-4931-47E6-BA6A-407CBD079E47}" type="slidenum">
              <a:rPr lang="en-US" smtClean="0"/>
              <a:pPr marL="38100">
                <a:spcBef>
                  <a:spcPts val="25"/>
                </a:spcBef>
              </a:pPr>
              <a:t>22</a:t>
            </a:fld>
            <a:endParaRPr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AE33D96-1717-F05F-CAB8-F4943FE8C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84B51-93B6-45CC-908C-A64470F2381B}" type="datetime1">
              <a:rPr lang="en-US" smtClean="0"/>
              <a:t>11/10/2025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6E16A19-8FD2-9107-4447-D564ED108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683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46488" y="673275"/>
            <a:ext cx="5878512" cy="88314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spcBef>
                <a:spcPts val="67"/>
              </a:spcBef>
            </a:pPr>
            <a:r>
              <a:rPr spc="-13" dirty="0"/>
              <a:t>Image-to-Image</a:t>
            </a:r>
            <a:r>
              <a:rPr spc="-53" dirty="0"/>
              <a:t> </a:t>
            </a:r>
            <a:r>
              <a:rPr spc="-13" dirty="0"/>
              <a:t>Translation</a:t>
            </a:r>
          </a:p>
          <a:p>
            <a:pPr marL="92291">
              <a:spcBef>
                <a:spcPts val="60"/>
              </a:spcBef>
            </a:pPr>
            <a:r>
              <a:rPr sz="2000" spc="-3" dirty="0">
                <a:solidFill>
                  <a:srgbClr val="890C58"/>
                </a:solidFill>
              </a:rPr>
              <a:t>Palette:</a:t>
            </a:r>
            <a:r>
              <a:rPr sz="2000" spc="-13" dirty="0">
                <a:solidFill>
                  <a:srgbClr val="890C58"/>
                </a:solidFill>
              </a:rPr>
              <a:t> </a:t>
            </a:r>
            <a:r>
              <a:rPr sz="2000" spc="-3" dirty="0">
                <a:solidFill>
                  <a:srgbClr val="890C58"/>
                </a:solidFill>
              </a:rPr>
              <a:t>Image-to-Image</a:t>
            </a:r>
            <a:r>
              <a:rPr sz="2000" spc="-7" dirty="0">
                <a:solidFill>
                  <a:srgbClr val="890C58"/>
                </a:solidFill>
              </a:rPr>
              <a:t> </a:t>
            </a:r>
            <a:r>
              <a:rPr sz="2000" spc="-3" dirty="0">
                <a:solidFill>
                  <a:srgbClr val="890C58"/>
                </a:solidFill>
              </a:rPr>
              <a:t>Diffusion</a:t>
            </a:r>
            <a:r>
              <a:rPr sz="2000" spc="-10" dirty="0">
                <a:solidFill>
                  <a:srgbClr val="890C58"/>
                </a:solidFill>
              </a:rPr>
              <a:t> </a:t>
            </a:r>
            <a:r>
              <a:rPr sz="2000" spc="-3" dirty="0">
                <a:solidFill>
                  <a:srgbClr val="890C58"/>
                </a:solidFill>
              </a:rPr>
              <a:t>Models</a:t>
            </a:r>
            <a:endParaRPr sz="20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0005" y="2211131"/>
            <a:ext cx="5104724" cy="340314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397593" y="2137766"/>
            <a:ext cx="5476663" cy="3542877"/>
            <a:chOff x="9596389" y="3206648"/>
            <a:chExt cx="8214995" cy="531431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61973" y="3570568"/>
              <a:ext cx="7647538" cy="494983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96389" y="3206648"/>
              <a:ext cx="8214899" cy="41387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81000" y="6184725"/>
            <a:ext cx="375920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467">
              <a:lnSpc>
                <a:spcPts val="1247"/>
              </a:lnSpc>
            </a:pP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Saharia</a:t>
            </a:r>
            <a:r>
              <a:rPr sz="1067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et</a:t>
            </a:r>
            <a:r>
              <a:rPr sz="1067" u="sng" spc="10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al.,</a:t>
            </a:r>
            <a:r>
              <a:rPr sz="1067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Palette:</a:t>
            </a:r>
            <a:r>
              <a:rPr sz="1067" u="sng" spc="10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Image-to-Image</a:t>
            </a:r>
            <a:r>
              <a:rPr sz="1067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Diffusion</a:t>
            </a:r>
            <a:r>
              <a:rPr sz="1067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Models,</a:t>
            </a:r>
            <a:r>
              <a:rPr sz="1067" u="sng" spc="10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2022</a:t>
            </a:r>
            <a:endParaRPr sz="1067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6512133" y="9798970"/>
            <a:ext cx="309880" cy="20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C8C8C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25"/>
              </a:spcBef>
            </a:pPr>
            <a:fld id="{81D60167-4931-47E6-BA6A-407CBD079E47}" type="slidenum">
              <a:rPr lang="en-US" smtClean="0"/>
              <a:pPr marL="38100">
                <a:spcBef>
                  <a:spcPts val="25"/>
                </a:spcBef>
              </a:pPr>
              <a:t>23</a:t>
            </a:fld>
            <a:endParaRPr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CD87A30-924E-BF81-7E6E-28CFC9755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3A694-7E15-46DC-B3E5-47054EEFE207}" type="datetime1">
              <a:rPr lang="en-US" smtClean="0"/>
              <a:t>11/10/2025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7800926-F231-64C9-F880-20073127E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130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6400" y="266130"/>
            <a:ext cx="7315200" cy="940941"/>
          </a:xfrm>
          <a:prstGeom prst="rect">
            <a:avLst/>
          </a:prstGeom>
        </p:spPr>
        <p:txBody>
          <a:bodyPr vert="horz" wrap="square" lIns="0" tIns="65701" rIns="0" bIns="0" rtlCol="0" anchor="ctr">
            <a:spAutoFit/>
          </a:bodyPr>
          <a:lstStyle/>
          <a:p>
            <a:pPr marL="2117">
              <a:spcBef>
                <a:spcPts val="67"/>
              </a:spcBef>
            </a:pPr>
            <a:r>
              <a:rPr spc="-13" dirty="0"/>
              <a:t>Conditional</a:t>
            </a:r>
            <a:r>
              <a:rPr spc="-43" dirty="0"/>
              <a:t> </a:t>
            </a:r>
            <a:r>
              <a:rPr spc="-13" dirty="0"/>
              <a:t>Generation</a:t>
            </a:r>
          </a:p>
          <a:p>
            <a:pPr>
              <a:spcBef>
                <a:spcPts val="60"/>
              </a:spcBef>
            </a:pPr>
            <a:r>
              <a:rPr sz="2000" spc="-3" dirty="0">
                <a:solidFill>
                  <a:srgbClr val="890C58"/>
                </a:solidFill>
              </a:rPr>
              <a:t>Iterative</a:t>
            </a:r>
            <a:r>
              <a:rPr sz="2000" spc="-10" dirty="0">
                <a:solidFill>
                  <a:srgbClr val="890C58"/>
                </a:solidFill>
              </a:rPr>
              <a:t> </a:t>
            </a:r>
            <a:r>
              <a:rPr sz="2000" spc="-3" dirty="0">
                <a:solidFill>
                  <a:srgbClr val="890C58"/>
                </a:solidFill>
              </a:rPr>
              <a:t>Latent</a:t>
            </a:r>
            <a:r>
              <a:rPr sz="2000" spc="-10" dirty="0">
                <a:solidFill>
                  <a:srgbClr val="890C58"/>
                </a:solidFill>
              </a:rPr>
              <a:t> </a:t>
            </a:r>
            <a:r>
              <a:rPr sz="2000" spc="-3" dirty="0">
                <a:solidFill>
                  <a:srgbClr val="890C58"/>
                </a:solidFill>
              </a:rPr>
              <a:t>Variable</a:t>
            </a:r>
            <a:r>
              <a:rPr sz="2000" spc="-7" dirty="0">
                <a:solidFill>
                  <a:srgbClr val="890C58"/>
                </a:solidFill>
              </a:rPr>
              <a:t> </a:t>
            </a:r>
            <a:r>
              <a:rPr sz="2000" spc="-3" dirty="0">
                <a:solidFill>
                  <a:srgbClr val="890C58"/>
                </a:solidFill>
              </a:rPr>
              <a:t>Refinement</a:t>
            </a:r>
            <a:r>
              <a:rPr sz="2000" spc="-10" dirty="0">
                <a:solidFill>
                  <a:srgbClr val="890C58"/>
                </a:solidFill>
              </a:rPr>
              <a:t> </a:t>
            </a:r>
            <a:r>
              <a:rPr sz="2000" dirty="0">
                <a:solidFill>
                  <a:srgbClr val="890C58"/>
                </a:solidFill>
              </a:rPr>
              <a:t>(ILVR)</a:t>
            </a:r>
            <a:endParaRPr sz="2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38873" y="1750134"/>
            <a:ext cx="6701080" cy="255516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06196" y="4769208"/>
            <a:ext cx="7318910" cy="147382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6400" y="6371877"/>
            <a:ext cx="5684943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467">
              <a:lnSpc>
                <a:spcPts val="1247"/>
              </a:lnSpc>
            </a:pP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Choi</a:t>
            </a:r>
            <a:r>
              <a:rPr sz="1067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et</a:t>
            </a:r>
            <a:r>
              <a:rPr sz="1067" u="sng" spc="1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al.,</a:t>
            </a:r>
            <a:r>
              <a:rPr sz="1067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20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ILVR:</a:t>
            </a:r>
            <a:r>
              <a:rPr sz="1067" u="sng" spc="1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Conditioning</a:t>
            </a:r>
            <a:r>
              <a:rPr sz="1067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Method</a:t>
            </a:r>
            <a:r>
              <a:rPr sz="1067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for</a:t>
            </a:r>
            <a:r>
              <a:rPr sz="1067" u="sng" spc="1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Denoising</a:t>
            </a:r>
            <a:r>
              <a:rPr sz="1067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Diffusion</a:t>
            </a:r>
            <a:r>
              <a:rPr sz="1067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Probabilistic</a:t>
            </a:r>
            <a:r>
              <a:rPr sz="1067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Models,</a:t>
            </a:r>
            <a:r>
              <a:rPr sz="1067" u="sng" spc="1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ICCV</a:t>
            </a:r>
            <a:r>
              <a:rPr sz="1067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2021</a:t>
            </a:r>
            <a:endParaRPr sz="1067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6512133" y="9798970"/>
            <a:ext cx="309880" cy="20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C8C8C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25"/>
              </a:spcBef>
            </a:pPr>
            <a:fld id="{81D60167-4931-47E6-BA6A-407CBD079E47}" type="slidenum">
              <a:rPr lang="en-US" smtClean="0"/>
              <a:pPr marL="38100">
                <a:spcBef>
                  <a:spcPts val="25"/>
                </a:spcBef>
              </a:pPr>
              <a:t>24</a:t>
            </a:fld>
            <a:endParaRPr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973B2A-26A6-F36A-EC16-4BB3638DE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5C6A6-D443-4F94-9B72-B06FEA7E4060}" type="datetime1">
              <a:rPr lang="en-US" smtClean="0"/>
              <a:t>11/10/2025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2E8253-BBA8-3121-0A48-A4DB8EB9E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9197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750484" y="183709"/>
            <a:ext cx="4627033" cy="1119047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2117">
              <a:spcBef>
                <a:spcPts val="67"/>
              </a:spcBef>
            </a:pPr>
            <a:r>
              <a:rPr spc="-13" dirty="0"/>
              <a:t>Semantic</a:t>
            </a:r>
            <a:r>
              <a:rPr spc="-37" dirty="0"/>
              <a:t> </a:t>
            </a:r>
            <a:r>
              <a:rPr spc="-13" dirty="0"/>
              <a:t>Segmentation</a:t>
            </a:r>
          </a:p>
          <a:p>
            <a:pPr>
              <a:spcBef>
                <a:spcPts val="60"/>
              </a:spcBef>
            </a:pPr>
            <a:r>
              <a:rPr sz="2000" spc="-3" dirty="0">
                <a:solidFill>
                  <a:srgbClr val="890C58"/>
                </a:solidFill>
              </a:rPr>
              <a:t>Label-efficient</a:t>
            </a:r>
            <a:r>
              <a:rPr sz="2000" spc="-7" dirty="0">
                <a:solidFill>
                  <a:srgbClr val="890C58"/>
                </a:solidFill>
              </a:rPr>
              <a:t> </a:t>
            </a:r>
            <a:r>
              <a:rPr sz="2000" spc="-3" dirty="0">
                <a:solidFill>
                  <a:srgbClr val="890C58"/>
                </a:solidFill>
              </a:rPr>
              <a:t>semantic segmentation with</a:t>
            </a:r>
            <a:r>
              <a:rPr sz="2000" spc="-7" dirty="0">
                <a:solidFill>
                  <a:srgbClr val="890C58"/>
                </a:solidFill>
              </a:rPr>
              <a:t> </a:t>
            </a:r>
            <a:r>
              <a:rPr sz="2000" spc="-3" dirty="0">
                <a:solidFill>
                  <a:srgbClr val="890C58"/>
                </a:solidFill>
              </a:rPr>
              <a:t>diffusion</a:t>
            </a:r>
            <a:r>
              <a:rPr sz="2000" spc="-7" dirty="0">
                <a:solidFill>
                  <a:srgbClr val="890C58"/>
                </a:solidFill>
              </a:rPr>
              <a:t> </a:t>
            </a:r>
            <a:r>
              <a:rPr sz="2000" spc="-3" dirty="0">
                <a:solidFill>
                  <a:srgbClr val="890C58"/>
                </a:solidFill>
              </a:rPr>
              <a:t>models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626660" y="1861312"/>
            <a:ext cx="10577829" cy="24444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533" spc="7" dirty="0">
                <a:latin typeface="Trebuchet MS"/>
                <a:cs typeface="Trebuchet MS"/>
              </a:rPr>
              <a:t>Can</a:t>
            </a:r>
            <a:r>
              <a:rPr sz="1533" spc="2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we</a:t>
            </a:r>
            <a:r>
              <a:rPr sz="1533" spc="2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use</a:t>
            </a:r>
            <a:r>
              <a:rPr sz="1533" spc="2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representation</a:t>
            </a:r>
            <a:r>
              <a:rPr sz="1533" spc="2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learned</a:t>
            </a:r>
            <a:r>
              <a:rPr sz="1533" spc="2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from</a:t>
            </a:r>
            <a:r>
              <a:rPr sz="1533" spc="3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diffusion</a:t>
            </a:r>
            <a:r>
              <a:rPr sz="1533" spc="2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models</a:t>
            </a:r>
            <a:r>
              <a:rPr sz="1533" spc="23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for</a:t>
            </a:r>
            <a:r>
              <a:rPr sz="1533" spc="2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downstream</a:t>
            </a:r>
            <a:r>
              <a:rPr sz="1533" spc="3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applications</a:t>
            </a:r>
            <a:r>
              <a:rPr sz="1533" spc="2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such</a:t>
            </a:r>
            <a:r>
              <a:rPr sz="1533" spc="23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as</a:t>
            </a:r>
            <a:r>
              <a:rPr sz="1533" spc="2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semantic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segmentation?</a:t>
            </a:r>
            <a:endParaRPr sz="1533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0748" y="2507052"/>
            <a:ext cx="8623157" cy="359770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4800" y="6314113"/>
            <a:ext cx="5439833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467">
              <a:lnSpc>
                <a:spcPts val="1247"/>
              </a:lnSpc>
            </a:pP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Baranchuk</a:t>
            </a:r>
            <a:r>
              <a:rPr sz="1067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et</a:t>
            </a:r>
            <a:r>
              <a:rPr sz="1067" u="sng" spc="1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al.,</a:t>
            </a:r>
            <a:r>
              <a:rPr sz="1067" u="sng" spc="1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Label-Efficient</a:t>
            </a:r>
            <a:r>
              <a:rPr sz="1067" u="sng" spc="1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Semantic</a:t>
            </a:r>
            <a:r>
              <a:rPr sz="1067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Segmentation</a:t>
            </a:r>
            <a:r>
              <a:rPr sz="1067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with</a:t>
            </a:r>
            <a:r>
              <a:rPr sz="1067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Diffusion</a:t>
            </a:r>
            <a:r>
              <a:rPr sz="1067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Models,</a:t>
            </a:r>
            <a:r>
              <a:rPr sz="1067" u="sng" spc="1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ICLR</a:t>
            </a:r>
            <a:r>
              <a:rPr sz="1067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2022</a:t>
            </a:r>
            <a:endParaRPr sz="1067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5825067" y="4407777"/>
            <a:ext cx="1896533" cy="125248"/>
          </a:xfrm>
          <a:prstGeom prst="rect">
            <a:avLst/>
          </a:prstGeom>
        </p:spPr>
        <p:txBody>
          <a:bodyPr vert="horz" wrap="square" lIns="0" tIns="2117" rIns="0" bIns="0" rtlCol="0" anchor="ctr">
            <a:spAutoFit/>
          </a:bodyPr>
          <a:lstStyle/>
          <a:p>
            <a:pPr marL="25401">
              <a:spcBef>
                <a:spcPts val="17"/>
              </a:spcBef>
            </a:pPr>
            <a:r>
              <a:rPr dirty="0"/>
              <a:t>158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7AB6D8-02AF-0EE8-3F49-C18CF8754AEE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76F2EDC8-8E0C-41B9-A2D1-46206C752A78}" type="datetime1">
              <a:rPr lang="en-US" smtClean="0"/>
              <a:t>11/10/2025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46491D-45EB-326A-6326-2392FB502D85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</a:p>
        </p:txBody>
      </p:sp>
    </p:spTree>
    <p:extLst>
      <p:ext uri="{BB962C8B-B14F-4D97-AF65-F5344CB8AC3E}">
        <p14:creationId xmlns:p14="http://schemas.microsoft.com/office/powerpoint/2010/main" val="3557243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6600" y="633963"/>
            <a:ext cx="6206068" cy="562547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spcBef>
                <a:spcPts val="67"/>
              </a:spcBef>
            </a:pPr>
            <a:r>
              <a:rPr spc="-13" dirty="0"/>
              <a:t>Semantic</a:t>
            </a:r>
            <a:r>
              <a:rPr spc="-50" dirty="0"/>
              <a:t> </a:t>
            </a:r>
            <a:r>
              <a:rPr spc="-13" dirty="0"/>
              <a:t>Segmentation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6661" y="1196510"/>
            <a:ext cx="10858923" cy="718937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79591" algn="ctr">
              <a:spcBef>
                <a:spcPts val="67"/>
              </a:spcBef>
            </a:pPr>
            <a:r>
              <a:rPr sz="2000" spc="-3" dirty="0">
                <a:solidFill>
                  <a:srgbClr val="890C58"/>
                </a:solidFill>
                <a:latin typeface="Trebuchet MS"/>
                <a:cs typeface="Trebuchet MS"/>
              </a:rPr>
              <a:t>Label-efficient</a:t>
            </a:r>
            <a:r>
              <a:rPr sz="2000" spc="-7" dirty="0">
                <a:solidFill>
                  <a:srgbClr val="890C58"/>
                </a:solidFill>
                <a:latin typeface="Trebuchet MS"/>
                <a:cs typeface="Trebuchet MS"/>
              </a:rPr>
              <a:t> </a:t>
            </a:r>
            <a:r>
              <a:rPr sz="2000" spc="-3" dirty="0">
                <a:solidFill>
                  <a:srgbClr val="890C58"/>
                </a:solidFill>
                <a:latin typeface="Trebuchet MS"/>
                <a:cs typeface="Trebuchet MS"/>
              </a:rPr>
              <a:t>semantic segmentation</a:t>
            </a:r>
            <a:r>
              <a:rPr sz="2000" spc="-7" dirty="0">
                <a:solidFill>
                  <a:srgbClr val="890C58"/>
                </a:solidFill>
                <a:latin typeface="Trebuchet MS"/>
                <a:cs typeface="Trebuchet MS"/>
              </a:rPr>
              <a:t> </a:t>
            </a:r>
            <a:r>
              <a:rPr sz="2000" spc="-3" dirty="0">
                <a:solidFill>
                  <a:srgbClr val="890C58"/>
                </a:solidFill>
                <a:latin typeface="Trebuchet MS"/>
                <a:cs typeface="Trebuchet MS"/>
              </a:rPr>
              <a:t>with diffusion</a:t>
            </a:r>
            <a:r>
              <a:rPr sz="2000" spc="-7" dirty="0">
                <a:solidFill>
                  <a:srgbClr val="890C58"/>
                </a:solidFill>
                <a:latin typeface="Trebuchet MS"/>
                <a:cs typeface="Trebuchet MS"/>
              </a:rPr>
              <a:t> </a:t>
            </a:r>
            <a:r>
              <a:rPr sz="2000" spc="-3" dirty="0">
                <a:solidFill>
                  <a:srgbClr val="890C58"/>
                </a:solidFill>
                <a:latin typeface="Trebuchet MS"/>
                <a:cs typeface="Trebuchet MS"/>
              </a:rPr>
              <a:t>models</a:t>
            </a:r>
            <a:endParaRPr sz="2000">
              <a:latin typeface="Trebuchet MS"/>
              <a:cs typeface="Trebuchet MS"/>
            </a:endParaRPr>
          </a:p>
          <a:p>
            <a:pPr marL="8467">
              <a:spcBef>
                <a:spcPts val="1280"/>
              </a:spcBef>
            </a:pPr>
            <a:r>
              <a:rPr sz="1533" spc="3" dirty="0">
                <a:latin typeface="Trebuchet MS"/>
                <a:cs typeface="Trebuchet MS"/>
              </a:rPr>
              <a:t>The</a:t>
            </a:r>
            <a:r>
              <a:rPr sz="1533" spc="2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experimental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results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show</a:t>
            </a:r>
            <a:r>
              <a:rPr sz="1533" spc="2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that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the</a:t>
            </a:r>
            <a:r>
              <a:rPr sz="1533" spc="2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proposed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method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outperforms</a:t>
            </a:r>
            <a:r>
              <a:rPr sz="1533" spc="2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Masked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Autoencoders,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GAN</a:t>
            </a:r>
            <a:r>
              <a:rPr sz="1533" spc="2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and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10" dirty="0">
                <a:latin typeface="Trebuchet MS"/>
                <a:cs typeface="Trebuchet MS"/>
              </a:rPr>
              <a:t>VAE-based</a:t>
            </a:r>
            <a:r>
              <a:rPr sz="1533" spc="23" dirty="0">
                <a:latin typeface="Trebuchet MS"/>
                <a:cs typeface="Trebuchet MS"/>
              </a:rPr>
              <a:t> </a:t>
            </a:r>
            <a:r>
              <a:rPr sz="1533" spc="10" dirty="0">
                <a:latin typeface="Trebuchet MS"/>
                <a:cs typeface="Trebuchet MS"/>
              </a:rPr>
              <a:t>models.</a:t>
            </a:r>
            <a:endParaRPr sz="1533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9354" y="2163640"/>
            <a:ext cx="8900431" cy="396381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81000" y="6347071"/>
            <a:ext cx="5439833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467">
              <a:lnSpc>
                <a:spcPts val="1247"/>
              </a:lnSpc>
            </a:pP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Baranchuk</a:t>
            </a:r>
            <a:r>
              <a:rPr sz="1067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et</a:t>
            </a:r>
            <a:r>
              <a:rPr sz="1067" u="sng" spc="1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al.,</a:t>
            </a:r>
            <a:r>
              <a:rPr sz="1067" u="sng" spc="1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Label-Efficient</a:t>
            </a:r>
            <a:r>
              <a:rPr sz="1067" u="sng" spc="1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Semantic</a:t>
            </a:r>
            <a:r>
              <a:rPr sz="1067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Segmentation</a:t>
            </a:r>
            <a:r>
              <a:rPr sz="1067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with</a:t>
            </a:r>
            <a:r>
              <a:rPr sz="1067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Diffusion</a:t>
            </a:r>
            <a:r>
              <a:rPr sz="1067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Models,</a:t>
            </a:r>
            <a:r>
              <a:rPr sz="1067" u="sng" spc="1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ICLR</a:t>
            </a:r>
            <a:r>
              <a:rPr sz="1067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2022</a:t>
            </a:r>
            <a:endParaRPr sz="1067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6512133" y="9798970"/>
            <a:ext cx="309880" cy="20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C8C8C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25"/>
              </a:spcBef>
            </a:pPr>
            <a:fld id="{81D60167-4931-47E6-BA6A-407CBD079E47}" type="slidenum">
              <a:rPr lang="en-US" smtClean="0"/>
              <a:pPr marL="38100">
                <a:spcBef>
                  <a:spcPts val="25"/>
                </a:spcBef>
              </a:pPr>
              <a:t>26</a:t>
            </a:fld>
            <a:endParaRPr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85336A-C3A9-2C49-0932-7FA75AB32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50BDD-DA87-4CFA-8AD4-C4F868439A21}" type="datetime1">
              <a:rPr lang="en-US" smtClean="0"/>
              <a:t>11/10/2025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66F9F6-EE2C-2DCE-6A40-D9933A77F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523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750484" y="337597"/>
            <a:ext cx="4627033" cy="811270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1693">
              <a:spcBef>
                <a:spcPts val="67"/>
              </a:spcBef>
            </a:pPr>
            <a:r>
              <a:rPr spc="-13" dirty="0"/>
              <a:t>Image</a:t>
            </a:r>
            <a:r>
              <a:rPr spc="-60" dirty="0"/>
              <a:t> </a:t>
            </a:r>
            <a:r>
              <a:rPr spc="-13" dirty="0"/>
              <a:t>Editing</a:t>
            </a:r>
          </a:p>
          <a:p>
            <a:pPr marL="1693">
              <a:spcBef>
                <a:spcPts val="60"/>
              </a:spcBef>
            </a:pPr>
            <a:r>
              <a:rPr sz="2000" spc="-7" dirty="0">
                <a:solidFill>
                  <a:srgbClr val="890C58"/>
                </a:solidFill>
              </a:rPr>
              <a:t>SDEdit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626661" y="2332735"/>
            <a:ext cx="5481743" cy="24444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533" spc="7" dirty="0">
                <a:latin typeface="Trebuchet MS"/>
                <a:cs typeface="Trebuchet MS"/>
              </a:rPr>
              <a:t>Forward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diffusion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brings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two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distributions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close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to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each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other</a:t>
            </a:r>
            <a:endParaRPr sz="1533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6265" y="3275494"/>
            <a:ext cx="9445687" cy="271159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37820" y="6337797"/>
            <a:ext cx="6435513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467">
              <a:lnSpc>
                <a:spcPts val="1247"/>
              </a:lnSpc>
            </a:pP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Meng</a:t>
            </a:r>
            <a:r>
              <a:rPr sz="1067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et</a:t>
            </a:r>
            <a:r>
              <a:rPr sz="1067" u="sng" spc="1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al.,</a:t>
            </a:r>
            <a:r>
              <a:rPr sz="1067" u="sng" spc="10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SDEdit:</a:t>
            </a:r>
            <a:r>
              <a:rPr sz="1067" u="sng" spc="1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Guided</a:t>
            </a:r>
            <a:r>
              <a:rPr sz="1067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Image</a:t>
            </a:r>
            <a:r>
              <a:rPr sz="1067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Synthesis</a:t>
            </a:r>
            <a:r>
              <a:rPr sz="1067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and</a:t>
            </a:r>
            <a:r>
              <a:rPr sz="1067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Editing</a:t>
            </a:r>
            <a:r>
              <a:rPr sz="1067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with</a:t>
            </a:r>
            <a:r>
              <a:rPr sz="1067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Stochastic</a:t>
            </a:r>
            <a:r>
              <a:rPr sz="1067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Differential</a:t>
            </a:r>
            <a:r>
              <a:rPr sz="1067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Equations,</a:t>
            </a:r>
            <a:r>
              <a:rPr sz="1067" u="sng" spc="1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ICLR</a:t>
            </a:r>
            <a:r>
              <a:rPr sz="1067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2022</a:t>
            </a:r>
            <a:endParaRPr sz="1067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5825067" y="4407777"/>
            <a:ext cx="1896533" cy="125248"/>
          </a:xfrm>
          <a:prstGeom prst="rect">
            <a:avLst/>
          </a:prstGeom>
        </p:spPr>
        <p:txBody>
          <a:bodyPr vert="horz" wrap="square" lIns="0" tIns="2117" rIns="0" bIns="0" rtlCol="0" anchor="ctr">
            <a:spAutoFit/>
          </a:bodyPr>
          <a:lstStyle/>
          <a:p>
            <a:pPr marL="25401">
              <a:spcBef>
                <a:spcPts val="17"/>
              </a:spcBef>
            </a:pPr>
            <a:r>
              <a:rPr dirty="0"/>
              <a:t>160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965185-E4B2-DB7C-C7F4-CCEBE62A80B1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3F963C02-5BCE-4B2F-B2D5-B3B4EC6A1C39}" type="datetime1">
              <a:rPr lang="en-US" smtClean="0"/>
              <a:t>11/10/2025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629B0D-B117-D9ED-5503-F8667361E8FC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</a:p>
        </p:txBody>
      </p:sp>
    </p:spTree>
    <p:extLst>
      <p:ext uri="{BB962C8B-B14F-4D97-AF65-F5344CB8AC3E}">
        <p14:creationId xmlns:p14="http://schemas.microsoft.com/office/powerpoint/2010/main" val="3737999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6400" y="215331"/>
            <a:ext cx="7315200" cy="940941"/>
          </a:xfrm>
          <a:prstGeom prst="rect">
            <a:avLst/>
          </a:prstGeom>
        </p:spPr>
        <p:txBody>
          <a:bodyPr vert="horz" wrap="square" lIns="0" tIns="65701" rIns="0" bIns="0" rtlCol="0" anchor="ctr">
            <a:spAutoFit/>
          </a:bodyPr>
          <a:lstStyle/>
          <a:p>
            <a:pPr>
              <a:spcBef>
                <a:spcPts val="67"/>
              </a:spcBef>
            </a:pPr>
            <a:r>
              <a:rPr spc="-13" dirty="0"/>
              <a:t>Video</a:t>
            </a:r>
            <a:r>
              <a:rPr spc="-67" dirty="0"/>
              <a:t> </a:t>
            </a:r>
            <a:r>
              <a:rPr spc="-13" dirty="0"/>
              <a:t>Generation</a:t>
            </a:r>
          </a:p>
          <a:p>
            <a:pPr>
              <a:spcBef>
                <a:spcPts val="60"/>
              </a:spcBef>
            </a:pPr>
            <a:r>
              <a:rPr sz="2000" spc="-3" dirty="0">
                <a:solidFill>
                  <a:srgbClr val="890C58"/>
                </a:solidFill>
              </a:rPr>
              <a:t>Results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5222038" y="5670973"/>
            <a:ext cx="5676053" cy="378309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94654" marR="3387" indent="-286611">
              <a:lnSpc>
                <a:spcPts val="1393"/>
              </a:lnSpc>
              <a:spcBef>
                <a:spcPts val="150"/>
              </a:spcBef>
            </a:pPr>
            <a:r>
              <a:rPr sz="1200" spc="-3" dirty="0">
                <a:latin typeface="Arial MT"/>
                <a:cs typeface="Arial MT"/>
              </a:rPr>
              <a:t>(video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3" dirty="0">
                <a:latin typeface="Arial MT"/>
                <a:cs typeface="Arial MT"/>
              </a:rPr>
              <a:t>from:</a:t>
            </a:r>
            <a:r>
              <a:rPr sz="1200" spc="3" dirty="0">
                <a:latin typeface="Arial MT"/>
                <a:cs typeface="Arial MT"/>
              </a:rPr>
              <a:t> </a:t>
            </a:r>
            <a:r>
              <a:rPr sz="1200" spc="-3" dirty="0">
                <a:latin typeface="Arial MT"/>
                <a:cs typeface="Arial MT"/>
              </a:rPr>
              <a:t>Harvey</a:t>
            </a:r>
            <a:r>
              <a:rPr sz="1200" spc="3" dirty="0">
                <a:latin typeface="Arial MT"/>
                <a:cs typeface="Arial MT"/>
              </a:rPr>
              <a:t> </a:t>
            </a:r>
            <a:r>
              <a:rPr sz="1200" spc="-3" dirty="0">
                <a:latin typeface="Arial MT"/>
                <a:cs typeface="Arial MT"/>
              </a:rPr>
              <a:t>et</a:t>
            </a:r>
            <a:r>
              <a:rPr sz="1200" spc="3" dirty="0">
                <a:latin typeface="Arial MT"/>
                <a:cs typeface="Arial MT"/>
              </a:rPr>
              <a:t> </a:t>
            </a:r>
            <a:r>
              <a:rPr sz="1200" spc="-3" dirty="0">
                <a:latin typeface="Arial MT"/>
                <a:cs typeface="Arial MT"/>
              </a:rPr>
              <a:t>al.,</a:t>
            </a:r>
            <a:r>
              <a:rPr sz="1200" spc="3" dirty="0">
                <a:latin typeface="Arial MT"/>
                <a:cs typeface="Arial MT"/>
              </a:rPr>
              <a:t> </a:t>
            </a:r>
            <a:r>
              <a:rPr sz="1200" spc="-3" dirty="0">
                <a:latin typeface="Arial MT"/>
                <a:cs typeface="Arial MT"/>
              </a:rPr>
              <a:t>“Flexible</a:t>
            </a:r>
            <a:r>
              <a:rPr sz="1200" spc="3" dirty="0">
                <a:latin typeface="Arial MT"/>
                <a:cs typeface="Arial MT"/>
              </a:rPr>
              <a:t> </a:t>
            </a:r>
            <a:r>
              <a:rPr sz="1200" spc="-7" dirty="0">
                <a:latin typeface="Arial MT"/>
                <a:cs typeface="Arial MT"/>
              </a:rPr>
              <a:t>Diffusion</a:t>
            </a:r>
            <a:r>
              <a:rPr sz="1200" spc="3" dirty="0">
                <a:latin typeface="Arial MT"/>
                <a:cs typeface="Arial MT"/>
              </a:rPr>
              <a:t> </a:t>
            </a:r>
            <a:r>
              <a:rPr sz="1200" spc="-3" dirty="0">
                <a:latin typeface="Arial MT"/>
                <a:cs typeface="Arial MT"/>
              </a:rPr>
              <a:t>Modeling</a:t>
            </a:r>
            <a:r>
              <a:rPr sz="1200" spc="3" dirty="0">
                <a:latin typeface="Arial MT"/>
                <a:cs typeface="Arial MT"/>
              </a:rPr>
              <a:t> </a:t>
            </a:r>
            <a:r>
              <a:rPr sz="1200" spc="-3" dirty="0">
                <a:latin typeface="Arial MT"/>
                <a:cs typeface="Arial MT"/>
              </a:rPr>
              <a:t>of</a:t>
            </a:r>
            <a:r>
              <a:rPr sz="1200" spc="3" dirty="0">
                <a:latin typeface="Arial MT"/>
                <a:cs typeface="Arial MT"/>
              </a:rPr>
              <a:t> </a:t>
            </a:r>
            <a:r>
              <a:rPr sz="1200" spc="-3" dirty="0">
                <a:latin typeface="Arial MT"/>
                <a:cs typeface="Arial MT"/>
              </a:rPr>
              <a:t>Long</a:t>
            </a:r>
            <a:r>
              <a:rPr sz="1200" spc="3" dirty="0">
                <a:latin typeface="Arial MT"/>
                <a:cs typeface="Arial MT"/>
              </a:rPr>
              <a:t> </a:t>
            </a:r>
            <a:r>
              <a:rPr sz="1200" spc="-7" dirty="0">
                <a:latin typeface="Arial MT"/>
                <a:cs typeface="Arial MT"/>
              </a:rPr>
              <a:t>Videos”,</a:t>
            </a:r>
            <a:r>
              <a:rPr sz="1200" spc="3" dirty="0">
                <a:latin typeface="Arial MT"/>
                <a:cs typeface="Arial MT"/>
              </a:rPr>
              <a:t> </a:t>
            </a:r>
            <a:r>
              <a:rPr sz="1200" i="1" spc="-3" dirty="0">
                <a:latin typeface="Arial"/>
                <a:cs typeface="Arial"/>
              </a:rPr>
              <a:t>arXiv</a:t>
            </a:r>
            <a:r>
              <a:rPr sz="1200" spc="-3" dirty="0">
                <a:latin typeface="Arial MT"/>
                <a:cs typeface="Arial MT"/>
              </a:rPr>
              <a:t>,</a:t>
            </a:r>
            <a:r>
              <a:rPr sz="1200" spc="7" dirty="0">
                <a:latin typeface="Arial MT"/>
                <a:cs typeface="Arial MT"/>
              </a:rPr>
              <a:t> </a:t>
            </a:r>
            <a:r>
              <a:rPr sz="1200" spc="-3" dirty="0">
                <a:latin typeface="Arial MT"/>
                <a:cs typeface="Arial MT"/>
              </a:rPr>
              <a:t>2022, </a:t>
            </a:r>
            <a:r>
              <a:rPr sz="1200" spc="-323" dirty="0">
                <a:latin typeface="Arial MT"/>
                <a:cs typeface="Arial MT"/>
              </a:rPr>
              <a:t> </a:t>
            </a:r>
            <a:r>
              <a:rPr sz="1200" spc="-3" dirty="0">
                <a:latin typeface="Arial MT"/>
                <a:cs typeface="Arial MT"/>
              </a:rPr>
              <a:t>https://plai.cs.ubc.ca/2022/05/20/flexible-diffusion-modeling-of-long-videos/)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0592" y="1674368"/>
            <a:ext cx="7095913" cy="1106094"/>
          </a:xfrm>
          <a:prstGeom prst="rect">
            <a:avLst/>
          </a:prstGeom>
        </p:spPr>
        <p:txBody>
          <a:bodyPr vert="horz" wrap="square" lIns="0" tIns="140547" rIns="0" bIns="0" rtlCol="0">
            <a:spAutoFit/>
          </a:bodyPr>
          <a:lstStyle/>
          <a:p>
            <a:pPr marL="8467">
              <a:spcBef>
                <a:spcPts val="1107"/>
              </a:spcBef>
            </a:pPr>
            <a:r>
              <a:rPr sz="1533" b="1" spc="7" dirty="0">
                <a:latin typeface="Trebuchet MS"/>
                <a:cs typeface="Trebuchet MS"/>
              </a:rPr>
              <a:t>Long</a:t>
            </a:r>
            <a:r>
              <a:rPr sz="1533" b="1" spc="20" dirty="0">
                <a:latin typeface="Trebuchet MS"/>
                <a:cs typeface="Trebuchet MS"/>
              </a:rPr>
              <a:t> </a:t>
            </a:r>
            <a:r>
              <a:rPr sz="1533" b="1" spc="7" dirty="0">
                <a:latin typeface="Trebuchet MS"/>
                <a:cs typeface="Trebuchet MS"/>
              </a:rPr>
              <a:t>term</a:t>
            </a:r>
            <a:r>
              <a:rPr sz="1533" b="1" spc="20" dirty="0">
                <a:latin typeface="Trebuchet MS"/>
                <a:cs typeface="Trebuchet MS"/>
              </a:rPr>
              <a:t> </a:t>
            </a:r>
            <a:r>
              <a:rPr sz="1533" b="1" spc="3" dirty="0">
                <a:latin typeface="Trebuchet MS"/>
                <a:cs typeface="Trebuchet MS"/>
              </a:rPr>
              <a:t>video</a:t>
            </a:r>
            <a:r>
              <a:rPr sz="1533" b="1" spc="17" dirty="0">
                <a:latin typeface="Trebuchet MS"/>
                <a:cs typeface="Trebuchet MS"/>
              </a:rPr>
              <a:t> </a:t>
            </a:r>
            <a:r>
              <a:rPr sz="1533" b="1" spc="7" dirty="0">
                <a:latin typeface="Trebuchet MS"/>
                <a:cs typeface="Trebuchet MS"/>
              </a:rPr>
              <a:t>generation</a:t>
            </a:r>
            <a:r>
              <a:rPr sz="1533" b="1" spc="17" dirty="0">
                <a:latin typeface="Trebuchet MS"/>
                <a:cs typeface="Trebuchet MS"/>
              </a:rPr>
              <a:t> </a:t>
            </a:r>
            <a:r>
              <a:rPr sz="1533" b="1" spc="3" dirty="0">
                <a:latin typeface="Trebuchet MS"/>
                <a:cs typeface="Trebuchet MS"/>
              </a:rPr>
              <a:t>in</a:t>
            </a:r>
            <a:r>
              <a:rPr sz="1533" b="1" spc="17" dirty="0">
                <a:latin typeface="Trebuchet MS"/>
                <a:cs typeface="Trebuchet MS"/>
              </a:rPr>
              <a:t> </a:t>
            </a:r>
            <a:r>
              <a:rPr sz="1533" b="1" spc="7" dirty="0">
                <a:latin typeface="Trebuchet MS"/>
                <a:cs typeface="Trebuchet MS"/>
              </a:rPr>
              <a:t>hierarchical</a:t>
            </a:r>
            <a:r>
              <a:rPr sz="1533" b="1" spc="10" dirty="0">
                <a:latin typeface="Trebuchet MS"/>
                <a:cs typeface="Trebuchet MS"/>
              </a:rPr>
              <a:t> </a:t>
            </a:r>
            <a:r>
              <a:rPr sz="1533" b="1" spc="7" dirty="0">
                <a:latin typeface="Trebuchet MS"/>
                <a:cs typeface="Trebuchet MS"/>
              </a:rPr>
              <a:t>manner:</a:t>
            </a:r>
            <a:endParaRPr sz="1533">
              <a:latin typeface="Trebuchet MS"/>
              <a:cs typeface="Trebuchet MS"/>
            </a:endParaRPr>
          </a:p>
          <a:p>
            <a:pPr marL="237079" indent="-228611">
              <a:spcBef>
                <a:spcPts val="1040"/>
              </a:spcBef>
              <a:buClr>
                <a:srgbClr val="CDCDCD"/>
              </a:buClr>
              <a:buFont typeface="Arial MT"/>
              <a:buChar char="•"/>
              <a:tabLst>
                <a:tab pos="236655" algn="l"/>
                <a:tab pos="237079" algn="l"/>
              </a:tabLst>
            </a:pPr>
            <a:r>
              <a:rPr sz="1533" spc="3" dirty="0">
                <a:latin typeface="Trebuchet MS"/>
                <a:cs typeface="Trebuchet MS"/>
              </a:rPr>
              <a:t>1.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Generate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future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frames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dirty="0">
                <a:latin typeface="Trebuchet MS"/>
                <a:cs typeface="Trebuchet MS"/>
              </a:rPr>
              <a:t>in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sparse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10" dirty="0">
                <a:latin typeface="Trebuchet MS"/>
                <a:cs typeface="Trebuchet MS"/>
              </a:rPr>
              <a:t>manner,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conditioning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on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frames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far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back</a:t>
            </a:r>
            <a:endParaRPr sz="1533">
              <a:latin typeface="Trebuchet MS"/>
              <a:cs typeface="Trebuchet MS"/>
            </a:endParaRPr>
          </a:p>
          <a:p>
            <a:pPr marL="237079" indent="-228611">
              <a:spcBef>
                <a:spcPts val="1023"/>
              </a:spcBef>
              <a:buClr>
                <a:srgbClr val="CDCDCD"/>
              </a:buClr>
              <a:buFont typeface="Arial MT"/>
              <a:buChar char="•"/>
              <a:tabLst>
                <a:tab pos="236655" algn="l"/>
                <a:tab pos="237079" algn="l"/>
              </a:tabLst>
            </a:pPr>
            <a:r>
              <a:rPr sz="1533" spc="3" dirty="0">
                <a:latin typeface="Trebuchet MS"/>
                <a:cs typeface="Trebuchet MS"/>
              </a:rPr>
              <a:t>2.</a:t>
            </a:r>
            <a:r>
              <a:rPr sz="1533" spc="1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Interpolate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in-between</a:t>
            </a:r>
            <a:r>
              <a:rPr sz="1533" spc="1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frames</a:t>
            </a:r>
            <a:endParaRPr sz="1533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32102" y="3168116"/>
            <a:ext cx="157057" cy="212513"/>
          </a:xfrm>
          <a:custGeom>
            <a:avLst/>
            <a:gdLst/>
            <a:ahLst/>
            <a:cxnLst/>
            <a:rect l="l" t="t" r="r" b="b"/>
            <a:pathLst>
              <a:path w="235585" h="318770">
                <a:moveTo>
                  <a:pt x="176645" y="0"/>
                </a:moveTo>
                <a:lnTo>
                  <a:pt x="58881" y="0"/>
                </a:lnTo>
                <a:lnTo>
                  <a:pt x="58881" y="200889"/>
                </a:lnTo>
                <a:lnTo>
                  <a:pt x="0" y="200889"/>
                </a:lnTo>
                <a:lnTo>
                  <a:pt x="117763" y="318654"/>
                </a:lnTo>
                <a:lnTo>
                  <a:pt x="235527" y="200889"/>
                </a:lnTo>
                <a:lnTo>
                  <a:pt x="176645" y="200889"/>
                </a:lnTo>
                <a:lnTo>
                  <a:pt x="176645" y="0"/>
                </a:lnTo>
                <a:close/>
              </a:path>
            </a:pathLst>
          </a:custGeom>
          <a:solidFill>
            <a:srgbClr val="76B9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6" name="object 6"/>
          <p:cNvSpPr txBox="1"/>
          <p:nvPr/>
        </p:nvSpPr>
        <p:spPr>
          <a:xfrm>
            <a:off x="676620" y="3344672"/>
            <a:ext cx="3786293" cy="779658"/>
          </a:xfrm>
          <a:prstGeom prst="rect">
            <a:avLst/>
          </a:prstGeom>
        </p:spPr>
        <p:txBody>
          <a:bodyPr vert="horz" wrap="square" lIns="0" tIns="42757" rIns="0" bIns="0" rtlCol="0">
            <a:spAutoFit/>
          </a:bodyPr>
          <a:lstStyle/>
          <a:p>
            <a:pPr marL="2859336">
              <a:spcBef>
                <a:spcPts val="337"/>
              </a:spcBef>
            </a:pPr>
            <a:r>
              <a:rPr sz="1533" spc="7" dirty="0">
                <a:latin typeface="Trebuchet MS"/>
                <a:cs typeface="Trebuchet MS"/>
              </a:rPr>
              <a:t>Test</a:t>
            </a:r>
            <a:r>
              <a:rPr sz="1533" spc="-4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Data:</a:t>
            </a:r>
            <a:endParaRPr sz="1533">
              <a:latin typeface="Trebuchet MS"/>
              <a:cs typeface="Trebuchet MS"/>
            </a:endParaRPr>
          </a:p>
          <a:p>
            <a:pPr marL="136743" marR="1722629" indent="-128700">
              <a:lnSpc>
                <a:spcPct val="100899"/>
              </a:lnSpc>
              <a:spcBef>
                <a:spcPts val="257"/>
              </a:spcBef>
            </a:pPr>
            <a:r>
              <a:rPr sz="1533" spc="3" dirty="0">
                <a:latin typeface="Trebuchet MS"/>
                <a:cs typeface="Trebuchet MS"/>
              </a:rPr>
              <a:t>1+ </a:t>
            </a:r>
            <a:r>
              <a:rPr sz="1533" spc="7" dirty="0">
                <a:latin typeface="Trebuchet MS"/>
                <a:cs typeface="Trebuchet MS"/>
              </a:rPr>
              <a:t>hour coherent video </a:t>
            </a:r>
            <a:r>
              <a:rPr sz="1533" spc="-45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generation</a:t>
            </a:r>
            <a:r>
              <a:rPr sz="1533" spc="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possible!</a:t>
            </a:r>
            <a:endParaRPr sz="1533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81912" y="2854168"/>
            <a:ext cx="6955883" cy="278235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38464" y="4769104"/>
            <a:ext cx="1023197" cy="24444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533" spc="7" dirty="0">
                <a:latin typeface="Trebuchet MS"/>
                <a:cs typeface="Trebuchet MS"/>
              </a:rPr>
              <a:t>Generated:</a:t>
            </a:r>
            <a:endParaRPr sz="1533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436" y="5719099"/>
            <a:ext cx="7733453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467">
              <a:lnSpc>
                <a:spcPts val="1393"/>
              </a:lnSpc>
            </a:pP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Harvey</a:t>
            </a:r>
            <a:r>
              <a:rPr sz="1200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et</a:t>
            </a:r>
            <a:r>
              <a:rPr sz="1200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al.,</a:t>
            </a:r>
            <a:r>
              <a:rPr sz="1200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“Flexible</a:t>
            </a:r>
            <a:r>
              <a:rPr sz="1200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Diffusion</a:t>
            </a:r>
            <a:r>
              <a:rPr sz="1200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Modeling</a:t>
            </a:r>
            <a:r>
              <a:rPr sz="1200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of</a:t>
            </a:r>
            <a:r>
              <a:rPr sz="1200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Long</a:t>
            </a:r>
            <a:r>
              <a:rPr sz="1200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Videos”,</a:t>
            </a:r>
            <a:r>
              <a:rPr sz="1200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1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arXiv,</a:t>
            </a:r>
            <a:r>
              <a:rPr sz="1200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2022</a:t>
            </a:r>
            <a:endParaRPr sz="1200" dirty="0">
              <a:latin typeface="Arial MT"/>
              <a:cs typeface="Arial MT"/>
            </a:endParaRPr>
          </a:p>
          <a:p>
            <a:pPr marL="8467" marR="2402113">
              <a:lnSpc>
                <a:spcPts val="1393"/>
              </a:lnSpc>
              <a:spcBef>
                <a:spcPts val="117"/>
              </a:spcBef>
            </a:pPr>
            <a:r>
              <a:rPr sz="1200" u="sng" spc="-2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Yang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et</a:t>
            </a:r>
            <a:r>
              <a:rPr sz="1200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al., “Diffusion</a:t>
            </a:r>
            <a:r>
              <a:rPr sz="1200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Probabilistic Modeling</a:t>
            </a:r>
            <a:r>
              <a:rPr sz="1200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for</a:t>
            </a:r>
            <a:r>
              <a:rPr sz="1200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Video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Generation”,</a:t>
            </a:r>
            <a:r>
              <a:rPr sz="1200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200" i="1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"/>
                <a:cs typeface="Arial"/>
              </a:rPr>
              <a:t>arXiv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,</a:t>
            </a:r>
            <a:r>
              <a:rPr sz="1200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2022 </a:t>
            </a:r>
            <a:r>
              <a:rPr sz="1200" spc="-323" dirty="0">
                <a:solidFill>
                  <a:srgbClr val="0071C5"/>
                </a:solidFill>
                <a:latin typeface="Arial MT"/>
                <a:cs typeface="Arial MT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Höppe et al., “Diffusion</a:t>
            </a:r>
            <a:r>
              <a:rPr sz="1200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Models for</a:t>
            </a:r>
            <a:r>
              <a:rPr sz="1200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Video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Prediction</a:t>
            </a:r>
            <a:r>
              <a:rPr sz="1200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and Infilling”, </a:t>
            </a:r>
            <a:r>
              <a:rPr sz="1200" u="sng" spc="-1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arXiv,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2022</a:t>
            </a:r>
            <a:endParaRPr sz="1200" dirty="0">
              <a:latin typeface="Arial MT"/>
              <a:cs typeface="Arial MT"/>
            </a:endParaRPr>
          </a:p>
          <a:p>
            <a:pPr marL="8467">
              <a:lnSpc>
                <a:spcPts val="1433"/>
              </a:lnSpc>
            </a:pPr>
            <a:r>
              <a:rPr sz="1200" u="sng" spc="-1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Voleti</a:t>
            </a:r>
            <a:r>
              <a:rPr sz="1200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et</a:t>
            </a:r>
            <a:r>
              <a:rPr sz="1200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al.,</a:t>
            </a:r>
            <a:r>
              <a:rPr sz="1200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“MCVD:</a:t>
            </a:r>
            <a:r>
              <a:rPr sz="1200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Masked</a:t>
            </a:r>
            <a:r>
              <a:rPr sz="1200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Conditional</a:t>
            </a:r>
            <a:r>
              <a:rPr sz="1200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Video</a:t>
            </a:r>
            <a:r>
              <a:rPr sz="1200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Diffusion</a:t>
            </a:r>
            <a:r>
              <a:rPr sz="1200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for</a:t>
            </a:r>
            <a:r>
              <a:rPr sz="1200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Prediction,</a:t>
            </a:r>
            <a:r>
              <a:rPr sz="1200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Generation,</a:t>
            </a:r>
            <a:r>
              <a:rPr sz="1200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and</a:t>
            </a:r>
            <a:r>
              <a:rPr sz="1200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Interpolation”,</a:t>
            </a:r>
            <a:r>
              <a:rPr sz="1200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200" i="1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"/>
                <a:cs typeface="Arial"/>
              </a:rPr>
              <a:t>arXiv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,</a:t>
            </a:r>
            <a:r>
              <a:rPr sz="1200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2022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25023" y="6532647"/>
            <a:ext cx="172719" cy="125248"/>
          </a:xfrm>
          <a:prstGeom prst="rect">
            <a:avLst/>
          </a:prstGeom>
        </p:spPr>
        <p:txBody>
          <a:bodyPr vert="horz" wrap="square" lIns="0" tIns="2117" rIns="0" bIns="0" rtlCol="0">
            <a:spAutoFit/>
          </a:bodyPr>
          <a:lstStyle/>
          <a:p>
            <a:pPr marL="8467">
              <a:spcBef>
                <a:spcPts val="17"/>
              </a:spcBef>
            </a:pPr>
            <a:r>
              <a:rPr sz="800" spc="-13" dirty="0">
                <a:solidFill>
                  <a:srgbClr val="8C8C8C"/>
                </a:solidFill>
                <a:latin typeface="Trebuchet MS"/>
                <a:cs typeface="Trebuchet MS"/>
              </a:rPr>
              <a:t>170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1436" y="5484594"/>
            <a:ext cx="3178387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200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Ho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et al., </a:t>
            </a:r>
            <a:r>
              <a:rPr sz="1200" u="sng" spc="-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“Video</a:t>
            </a:r>
            <a:r>
              <a:rPr sz="1200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Diffusion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Models”, </a:t>
            </a:r>
            <a:r>
              <a:rPr sz="1200" i="1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"/>
                <a:cs typeface="Arial"/>
              </a:rPr>
              <a:t>arXiv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,</a:t>
            </a:r>
            <a:r>
              <a:rPr sz="1200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2022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2807E78B-7A7F-9672-9616-8530D1468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83760-AC60-45C2-AB78-D06ADB09AB57}" type="datetime1">
              <a:rPr lang="en-US" smtClean="0"/>
              <a:t>11/10/2025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0C6DF79-49CC-0F72-9B27-8D7B17E68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9F1EA63-F5A8-C3E6-23E7-2C5D230CD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802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6400" y="215331"/>
            <a:ext cx="7315200" cy="940941"/>
          </a:xfrm>
          <a:prstGeom prst="rect">
            <a:avLst/>
          </a:prstGeom>
        </p:spPr>
        <p:txBody>
          <a:bodyPr vert="horz" wrap="square" lIns="0" tIns="65701" rIns="0" bIns="0" rtlCol="0" anchor="ctr">
            <a:spAutoFit/>
          </a:bodyPr>
          <a:lstStyle/>
          <a:p>
            <a:pPr marL="423">
              <a:spcBef>
                <a:spcPts val="67"/>
              </a:spcBef>
            </a:pPr>
            <a:r>
              <a:rPr spc="-7" dirty="0"/>
              <a:t>3D</a:t>
            </a:r>
            <a:r>
              <a:rPr spc="-47" dirty="0"/>
              <a:t> </a:t>
            </a:r>
            <a:r>
              <a:rPr spc="-10" dirty="0"/>
              <a:t>Shape</a:t>
            </a:r>
            <a:r>
              <a:rPr spc="-43" dirty="0"/>
              <a:t> </a:t>
            </a:r>
            <a:r>
              <a:rPr spc="-13" dirty="0"/>
              <a:t>Generation</a:t>
            </a:r>
          </a:p>
          <a:p>
            <a:pPr marL="423">
              <a:spcBef>
                <a:spcPts val="60"/>
              </a:spcBef>
            </a:pPr>
            <a:r>
              <a:rPr sz="2000" spc="-3" dirty="0">
                <a:solidFill>
                  <a:srgbClr val="890C58"/>
                </a:solidFill>
              </a:rPr>
              <a:t>Shape</a:t>
            </a:r>
            <a:r>
              <a:rPr sz="2000" spc="-23" dirty="0">
                <a:solidFill>
                  <a:srgbClr val="890C58"/>
                </a:solidFill>
              </a:rPr>
              <a:t> </a:t>
            </a:r>
            <a:r>
              <a:rPr sz="2000" spc="-3" dirty="0">
                <a:solidFill>
                  <a:srgbClr val="890C58"/>
                </a:solidFill>
              </a:rPr>
              <a:t>Completion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2460921" y="5882302"/>
            <a:ext cx="7270327" cy="37702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496098" marR="3387" indent="-2488054">
              <a:lnSpc>
                <a:spcPts val="1407"/>
              </a:lnSpc>
              <a:spcBef>
                <a:spcPts val="140"/>
              </a:spcBef>
            </a:pPr>
            <a:r>
              <a:rPr sz="1200" spc="-3" dirty="0">
                <a:latin typeface="Arial MT"/>
                <a:cs typeface="Arial MT"/>
              </a:rPr>
              <a:t>(video from: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3" dirty="0">
                <a:latin typeface="Arial MT"/>
                <a:cs typeface="Arial MT"/>
              </a:rPr>
              <a:t>Zhou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3" dirty="0">
                <a:latin typeface="Arial MT"/>
                <a:cs typeface="Arial MT"/>
              </a:rPr>
              <a:t>et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3" dirty="0">
                <a:latin typeface="Arial MT"/>
                <a:cs typeface="Arial MT"/>
              </a:rPr>
              <a:t>al.,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3" dirty="0">
                <a:latin typeface="Arial MT"/>
                <a:cs typeface="Arial MT"/>
              </a:rPr>
              <a:t>“3D</a:t>
            </a:r>
            <a:r>
              <a:rPr sz="1200" spc="3" dirty="0">
                <a:latin typeface="Arial MT"/>
                <a:cs typeface="Arial MT"/>
              </a:rPr>
              <a:t> </a:t>
            </a:r>
            <a:r>
              <a:rPr sz="1200" spc="-3" dirty="0">
                <a:latin typeface="Arial MT"/>
                <a:cs typeface="Arial MT"/>
              </a:rPr>
              <a:t>Shape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3" dirty="0">
                <a:latin typeface="Arial MT"/>
                <a:cs typeface="Arial MT"/>
              </a:rPr>
              <a:t>Generation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3" dirty="0">
                <a:latin typeface="Arial MT"/>
                <a:cs typeface="Arial MT"/>
              </a:rPr>
              <a:t>and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3" dirty="0">
                <a:latin typeface="Arial MT"/>
                <a:cs typeface="Arial MT"/>
              </a:rPr>
              <a:t>Completion through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Point-Voxel</a:t>
            </a:r>
            <a:r>
              <a:rPr sz="1200" spc="3" dirty="0">
                <a:latin typeface="Arial MT"/>
                <a:cs typeface="Arial MT"/>
              </a:rPr>
              <a:t> </a:t>
            </a:r>
            <a:r>
              <a:rPr sz="1200" spc="-3" dirty="0">
                <a:latin typeface="Arial MT"/>
                <a:cs typeface="Arial MT"/>
              </a:rPr>
              <a:t>Diffusion”,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i="1" spc="-3" dirty="0">
                <a:latin typeface="Arial"/>
                <a:cs typeface="Arial"/>
              </a:rPr>
              <a:t>ICCV</a:t>
            </a:r>
            <a:r>
              <a:rPr sz="1200" spc="-3" dirty="0">
                <a:latin typeface="Arial MT"/>
                <a:cs typeface="Arial MT"/>
              </a:rPr>
              <a:t>,</a:t>
            </a:r>
            <a:r>
              <a:rPr sz="1200" spc="3" dirty="0">
                <a:latin typeface="Arial MT"/>
                <a:cs typeface="Arial MT"/>
              </a:rPr>
              <a:t> </a:t>
            </a:r>
            <a:r>
              <a:rPr sz="1200" spc="-3" dirty="0">
                <a:latin typeface="Arial MT"/>
                <a:cs typeface="Arial MT"/>
              </a:rPr>
              <a:t>2021, </a:t>
            </a:r>
            <a:r>
              <a:rPr sz="1200" spc="-323" dirty="0">
                <a:latin typeface="Arial MT"/>
                <a:cs typeface="Arial MT"/>
              </a:rPr>
              <a:t> </a:t>
            </a:r>
            <a:r>
              <a:rPr sz="1200" spc="-3" dirty="0">
                <a:latin typeface="Arial MT"/>
                <a:cs typeface="Arial MT"/>
              </a:rPr>
              <a:t>https://alexzhou907.github.io/pvd)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6213" y="1950720"/>
            <a:ext cx="9862396" cy="24444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37079" indent="-228611">
              <a:spcBef>
                <a:spcPts val="67"/>
              </a:spcBef>
              <a:buClr>
                <a:srgbClr val="CDCDCD"/>
              </a:buClr>
              <a:buFont typeface="Arial MT"/>
              <a:buChar char="•"/>
              <a:tabLst>
                <a:tab pos="236655" algn="l"/>
                <a:tab pos="237079" algn="l"/>
              </a:tabLst>
            </a:pPr>
            <a:r>
              <a:rPr sz="1533" spc="7" dirty="0">
                <a:latin typeface="Trebuchet MS"/>
                <a:cs typeface="Trebuchet MS"/>
              </a:rPr>
              <a:t>Can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train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conditional</a:t>
            </a:r>
            <a:r>
              <a:rPr sz="1533" spc="1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shape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completion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diffusion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10" dirty="0">
                <a:latin typeface="Trebuchet MS"/>
                <a:cs typeface="Trebuchet MS"/>
              </a:rPr>
              <a:t>model </a:t>
            </a:r>
            <a:r>
              <a:rPr sz="1533" spc="7" dirty="0">
                <a:latin typeface="Trebuchet MS"/>
                <a:cs typeface="Trebuchet MS"/>
              </a:rPr>
              <a:t>(subset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of</a:t>
            </a:r>
            <a:r>
              <a:rPr sz="1533" spc="1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points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fixed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to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given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conditioning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points):</a:t>
            </a:r>
            <a:endParaRPr sz="1533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90729" y="2240855"/>
            <a:ext cx="3664429" cy="36015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06400" y="6299216"/>
            <a:ext cx="638175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467">
              <a:lnSpc>
                <a:spcPts val="1393"/>
              </a:lnSpc>
            </a:pP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Zhou et</a:t>
            </a:r>
            <a:r>
              <a:rPr sz="1200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al.,</a:t>
            </a:r>
            <a:r>
              <a:rPr sz="1200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“3D</a:t>
            </a:r>
            <a:r>
              <a:rPr sz="1200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Shape</a:t>
            </a:r>
            <a:r>
              <a:rPr sz="1200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Generation</a:t>
            </a:r>
            <a:r>
              <a:rPr sz="1200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and</a:t>
            </a:r>
            <a:r>
              <a:rPr sz="1200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Completion through</a:t>
            </a:r>
            <a:r>
              <a:rPr sz="1200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10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Point-Voxel</a:t>
            </a:r>
            <a:r>
              <a:rPr sz="1200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Diffusion”,</a:t>
            </a:r>
            <a:r>
              <a:rPr sz="1200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200" i="1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"/>
                <a:cs typeface="Arial"/>
              </a:rPr>
              <a:t>ICCV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,</a:t>
            </a:r>
            <a:r>
              <a:rPr sz="1200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2021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6512133" y="9798970"/>
            <a:ext cx="309880" cy="20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C8C8C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25"/>
              </a:spcBef>
            </a:pPr>
            <a:fld id="{81D60167-4931-47E6-BA6A-407CBD079E47}" type="slidenum">
              <a:rPr lang="en-US" smtClean="0"/>
              <a:pPr marL="38100">
                <a:spcBef>
                  <a:spcPts val="25"/>
                </a:spcBef>
              </a:pPr>
              <a:t>29</a:t>
            </a:fld>
            <a:endParaRPr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D479050-B7D0-1093-3C33-12F7C67F2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B042B-494A-4A2C-8D50-32B79DBEC5A6}" type="datetime1">
              <a:rPr lang="en-US" smtClean="0"/>
              <a:t>11/10/2025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B5729B5-077C-7DA8-F4FE-A1E64557D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530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7F76DB-CFF6-2554-B208-C8A036B6C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0ECB84-5728-5F81-D7B5-57039645C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A4F9D59-4269-74EC-4309-B36575E23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151" y="3009900"/>
            <a:ext cx="10972800" cy="838200"/>
          </a:xfrm>
        </p:spPr>
        <p:txBody>
          <a:bodyPr/>
          <a:lstStyle/>
          <a:p>
            <a:r>
              <a:rPr lang="en-US" dirty="0"/>
              <a:t>Recap of Previous Lecture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A554DD-48D1-DEF1-CB6B-D6A04845B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DAB5-08C6-4680-BB96-BE3B5CAE2EA0}" type="datetime1">
              <a:rPr lang="en-US" smtClean="0"/>
              <a:t>11/10/2025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4201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7661" y="396276"/>
            <a:ext cx="3876887" cy="1437146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3824">
              <a:spcBef>
                <a:spcPts val="67"/>
              </a:spcBef>
            </a:pPr>
            <a:r>
              <a:rPr spc="-7" dirty="0"/>
              <a:t>3D</a:t>
            </a:r>
            <a:r>
              <a:rPr spc="-43" dirty="0"/>
              <a:t> </a:t>
            </a:r>
            <a:r>
              <a:rPr spc="-10" dirty="0"/>
              <a:t>Shape</a:t>
            </a:r>
            <a:r>
              <a:rPr spc="-40" dirty="0"/>
              <a:t> </a:t>
            </a:r>
            <a:r>
              <a:rPr spc="-13" dirty="0"/>
              <a:t>Generation</a:t>
            </a:r>
          </a:p>
          <a:p>
            <a:pPr marL="8467">
              <a:spcBef>
                <a:spcPts val="60"/>
              </a:spcBef>
            </a:pPr>
            <a:r>
              <a:rPr sz="2000" spc="-3" dirty="0">
                <a:solidFill>
                  <a:srgbClr val="890C58"/>
                </a:solidFill>
              </a:rPr>
              <a:t>Shape</a:t>
            </a:r>
            <a:r>
              <a:rPr sz="2000" spc="-13" dirty="0">
                <a:solidFill>
                  <a:srgbClr val="890C58"/>
                </a:solidFill>
              </a:rPr>
              <a:t> </a:t>
            </a:r>
            <a:r>
              <a:rPr sz="2000" spc="-3" dirty="0">
                <a:solidFill>
                  <a:srgbClr val="890C58"/>
                </a:solidFill>
              </a:rPr>
              <a:t>Completion</a:t>
            </a:r>
            <a:r>
              <a:rPr sz="2000" spc="-13" dirty="0">
                <a:solidFill>
                  <a:srgbClr val="890C58"/>
                </a:solidFill>
              </a:rPr>
              <a:t> </a:t>
            </a:r>
            <a:r>
              <a:rPr sz="2000" dirty="0">
                <a:solidFill>
                  <a:srgbClr val="890C58"/>
                </a:solidFill>
              </a:rPr>
              <a:t>–</a:t>
            </a:r>
            <a:r>
              <a:rPr sz="2000" spc="-17" dirty="0">
                <a:solidFill>
                  <a:srgbClr val="890C58"/>
                </a:solidFill>
              </a:rPr>
              <a:t> </a:t>
            </a:r>
            <a:r>
              <a:rPr sz="2000" spc="-3" dirty="0">
                <a:solidFill>
                  <a:srgbClr val="890C58"/>
                </a:solidFill>
              </a:rPr>
              <a:t>Multimodality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2743200" y="5588080"/>
            <a:ext cx="7270327" cy="37702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496098" marR="3387" indent="-2488054">
              <a:lnSpc>
                <a:spcPts val="1407"/>
              </a:lnSpc>
              <a:spcBef>
                <a:spcPts val="140"/>
              </a:spcBef>
            </a:pPr>
            <a:r>
              <a:rPr sz="1200" spc="-3" dirty="0">
                <a:latin typeface="Arial MT"/>
                <a:cs typeface="Arial MT"/>
              </a:rPr>
              <a:t>(video from: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3" dirty="0">
                <a:latin typeface="Arial MT"/>
                <a:cs typeface="Arial MT"/>
              </a:rPr>
              <a:t>Zhou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3" dirty="0">
                <a:latin typeface="Arial MT"/>
                <a:cs typeface="Arial MT"/>
              </a:rPr>
              <a:t>et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3" dirty="0">
                <a:latin typeface="Arial MT"/>
                <a:cs typeface="Arial MT"/>
              </a:rPr>
              <a:t>al.,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3" dirty="0">
                <a:latin typeface="Arial MT"/>
                <a:cs typeface="Arial MT"/>
              </a:rPr>
              <a:t>“3D</a:t>
            </a:r>
            <a:r>
              <a:rPr sz="1200" spc="3" dirty="0">
                <a:latin typeface="Arial MT"/>
                <a:cs typeface="Arial MT"/>
              </a:rPr>
              <a:t> </a:t>
            </a:r>
            <a:r>
              <a:rPr sz="1200" spc="-3" dirty="0">
                <a:latin typeface="Arial MT"/>
                <a:cs typeface="Arial MT"/>
              </a:rPr>
              <a:t>Shape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3" dirty="0">
                <a:latin typeface="Arial MT"/>
                <a:cs typeface="Arial MT"/>
              </a:rPr>
              <a:t>Generation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3" dirty="0">
                <a:latin typeface="Arial MT"/>
                <a:cs typeface="Arial MT"/>
              </a:rPr>
              <a:t>and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3" dirty="0">
                <a:latin typeface="Arial MT"/>
                <a:cs typeface="Arial MT"/>
              </a:rPr>
              <a:t>Completion through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Point-Voxel</a:t>
            </a:r>
            <a:r>
              <a:rPr sz="1200" spc="3" dirty="0">
                <a:latin typeface="Arial MT"/>
                <a:cs typeface="Arial MT"/>
              </a:rPr>
              <a:t> </a:t>
            </a:r>
            <a:r>
              <a:rPr sz="1200" spc="-3" dirty="0">
                <a:latin typeface="Arial MT"/>
                <a:cs typeface="Arial MT"/>
              </a:rPr>
              <a:t>Diffusion”,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i="1" spc="-3" dirty="0">
                <a:latin typeface="Arial"/>
                <a:cs typeface="Arial"/>
              </a:rPr>
              <a:t>ICCV</a:t>
            </a:r>
            <a:r>
              <a:rPr sz="1200" spc="-3" dirty="0">
                <a:latin typeface="Arial MT"/>
                <a:cs typeface="Arial MT"/>
              </a:rPr>
              <a:t>,</a:t>
            </a:r>
            <a:r>
              <a:rPr sz="1200" spc="3" dirty="0">
                <a:latin typeface="Arial MT"/>
                <a:cs typeface="Arial MT"/>
              </a:rPr>
              <a:t> </a:t>
            </a:r>
            <a:r>
              <a:rPr sz="1200" spc="-3" dirty="0">
                <a:latin typeface="Arial MT"/>
                <a:cs typeface="Arial MT"/>
              </a:rPr>
              <a:t>2021, </a:t>
            </a:r>
            <a:r>
              <a:rPr sz="1200" spc="-323" dirty="0">
                <a:latin typeface="Arial MT"/>
                <a:cs typeface="Arial MT"/>
              </a:rPr>
              <a:t> </a:t>
            </a:r>
            <a:r>
              <a:rPr sz="1200" spc="-3" dirty="0">
                <a:latin typeface="Arial MT"/>
                <a:cs typeface="Arial MT"/>
              </a:rPr>
              <a:t>https://alexzhou907.github.io/pvd)</a:t>
            </a:r>
            <a:endParaRPr sz="12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5638" y="2419992"/>
            <a:ext cx="10422081" cy="258151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4800" y="6291713"/>
            <a:ext cx="638175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467">
              <a:lnSpc>
                <a:spcPts val="1393"/>
              </a:lnSpc>
            </a:pP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Zhou et</a:t>
            </a:r>
            <a:r>
              <a:rPr sz="1200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al.,</a:t>
            </a:r>
            <a:r>
              <a:rPr sz="1200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“3D</a:t>
            </a:r>
            <a:r>
              <a:rPr sz="1200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Shape</a:t>
            </a:r>
            <a:r>
              <a:rPr sz="1200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Generation</a:t>
            </a:r>
            <a:r>
              <a:rPr sz="1200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and</a:t>
            </a:r>
            <a:r>
              <a:rPr sz="1200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Completion through</a:t>
            </a:r>
            <a:r>
              <a:rPr sz="1200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10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Point-Voxel</a:t>
            </a:r>
            <a:r>
              <a:rPr sz="1200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Diffusion”,</a:t>
            </a:r>
            <a:r>
              <a:rPr sz="1200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200" i="1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"/>
                <a:cs typeface="Arial"/>
              </a:rPr>
              <a:t>ICCV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,</a:t>
            </a:r>
            <a:r>
              <a:rPr sz="1200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2021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6512133" y="9798970"/>
            <a:ext cx="309880" cy="20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C8C8C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25"/>
              </a:spcBef>
            </a:pPr>
            <a:fld id="{81D60167-4931-47E6-BA6A-407CBD079E47}" type="slidenum">
              <a:rPr lang="en-US" smtClean="0"/>
              <a:pPr marL="38100">
                <a:spcBef>
                  <a:spcPts val="25"/>
                </a:spcBef>
              </a:pPr>
              <a:t>30</a:t>
            </a:fld>
            <a:endParaRPr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9970A-C82F-9FC8-89D3-0FC9A033B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6D60C-50F9-4A4D-A46E-28CF0CEF33BC}" type="datetime1">
              <a:rPr lang="en-US" smtClean="0"/>
              <a:t>11/10/2025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245C62-AD69-8B8E-C142-4A5165DB9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3009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6400" y="215331"/>
            <a:ext cx="7315200" cy="940941"/>
          </a:xfrm>
          <a:prstGeom prst="rect">
            <a:avLst/>
          </a:prstGeom>
        </p:spPr>
        <p:txBody>
          <a:bodyPr vert="horz" wrap="square" lIns="0" tIns="65701" rIns="0" bIns="0" rtlCol="0" anchor="ctr">
            <a:spAutoFit/>
          </a:bodyPr>
          <a:lstStyle/>
          <a:p>
            <a:pPr marL="423">
              <a:spcBef>
                <a:spcPts val="67"/>
              </a:spcBef>
            </a:pPr>
            <a:r>
              <a:rPr spc="-7" dirty="0"/>
              <a:t>3D</a:t>
            </a:r>
            <a:r>
              <a:rPr spc="-40" dirty="0"/>
              <a:t> </a:t>
            </a:r>
            <a:r>
              <a:rPr spc="-10" dirty="0"/>
              <a:t>Shape</a:t>
            </a:r>
            <a:r>
              <a:rPr spc="-37" dirty="0"/>
              <a:t> </a:t>
            </a:r>
            <a:r>
              <a:rPr spc="-13" dirty="0"/>
              <a:t>Generation</a:t>
            </a:r>
          </a:p>
          <a:p>
            <a:pPr>
              <a:spcBef>
                <a:spcPts val="60"/>
              </a:spcBef>
            </a:pPr>
            <a:r>
              <a:rPr sz="2000" spc="-3" dirty="0">
                <a:solidFill>
                  <a:srgbClr val="890C58"/>
                </a:solidFill>
              </a:rPr>
              <a:t>Shape</a:t>
            </a:r>
            <a:r>
              <a:rPr sz="2000" spc="-7" dirty="0">
                <a:solidFill>
                  <a:srgbClr val="890C58"/>
                </a:solidFill>
              </a:rPr>
              <a:t> </a:t>
            </a:r>
            <a:r>
              <a:rPr sz="2000" spc="-3" dirty="0">
                <a:solidFill>
                  <a:srgbClr val="890C58"/>
                </a:solidFill>
              </a:rPr>
              <a:t>Completion</a:t>
            </a:r>
            <a:r>
              <a:rPr sz="2000" spc="-7" dirty="0">
                <a:solidFill>
                  <a:srgbClr val="890C58"/>
                </a:solidFill>
              </a:rPr>
              <a:t> </a:t>
            </a:r>
            <a:r>
              <a:rPr sz="2000" dirty="0">
                <a:solidFill>
                  <a:srgbClr val="890C58"/>
                </a:solidFill>
              </a:rPr>
              <a:t>–</a:t>
            </a:r>
            <a:r>
              <a:rPr sz="2000" spc="-10" dirty="0">
                <a:solidFill>
                  <a:srgbClr val="890C58"/>
                </a:solidFill>
              </a:rPr>
              <a:t> </a:t>
            </a:r>
            <a:r>
              <a:rPr sz="2000" spc="-3" dirty="0">
                <a:solidFill>
                  <a:srgbClr val="890C58"/>
                </a:solidFill>
              </a:rPr>
              <a:t>Multimodality</a:t>
            </a:r>
            <a:r>
              <a:rPr sz="2000" spc="-7" dirty="0">
                <a:solidFill>
                  <a:srgbClr val="890C58"/>
                </a:solidFill>
              </a:rPr>
              <a:t> </a:t>
            </a:r>
            <a:r>
              <a:rPr sz="2000" dirty="0">
                <a:solidFill>
                  <a:srgbClr val="890C58"/>
                </a:solidFill>
              </a:rPr>
              <a:t>–</a:t>
            </a:r>
            <a:r>
              <a:rPr sz="2000" spc="-10" dirty="0">
                <a:solidFill>
                  <a:srgbClr val="890C58"/>
                </a:solidFill>
              </a:rPr>
              <a:t> </a:t>
            </a:r>
            <a:r>
              <a:rPr sz="2000" dirty="0">
                <a:solidFill>
                  <a:srgbClr val="890C58"/>
                </a:solidFill>
              </a:rPr>
              <a:t>On</a:t>
            </a:r>
            <a:r>
              <a:rPr sz="2000" spc="-10" dirty="0">
                <a:solidFill>
                  <a:srgbClr val="890C58"/>
                </a:solidFill>
              </a:rPr>
              <a:t> </a:t>
            </a:r>
            <a:r>
              <a:rPr sz="2000" spc="-3" dirty="0">
                <a:solidFill>
                  <a:srgbClr val="890C58"/>
                </a:solidFill>
              </a:rPr>
              <a:t>Real Data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2460921" y="5882302"/>
            <a:ext cx="7270327" cy="37702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496098" marR="3387" indent="-2488054">
              <a:lnSpc>
                <a:spcPts val="1407"/>
              </a:lnSpc>
              <a:spcBef>
                <a:spcPts val="140"/>
              </a:spcBef>
            </a:pPr>
            <a:r>
              <a:rPr sz="1200" spc="-3" dirty="0">
                <a:latin typeface="Arial MT"/>
                <a:cs typeface="Arial MT"/>
              </a:rPr>
              <a:t>(video from: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3" dirty="0">
                <a:latin typeface="Arial MT"/>
                <a:cs typeface="Arial MT"/>
              </a:rPr>
              <a:t>Zhou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3" dirty="0">
                <a:latin typeface="Arial MT"/>
                <a:cs typeface="Arial MT"/>
              </a:rPr>
              <a:t>et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3" dirty="0">
                <a:latin typeface="Arial MT"/>
                <a:cs typeface="Arial MT"/>
              </a:rPr>
              <a:t>al.,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3" dirty="0">
                <a:latin typeface="Arial MT"/>
                <a:cs typeface="Arial MT"/>
              </a:rPr>
              <a:t>“3D</a:t>
            </a:r>
            <a:r>
              <a:rPr sz="1200" spc="3" dirty="0">
                <a:latin typeface="Arial MT"/>
                <a:cs typeface="Arial MT"/>
              </a:rPr>
              <a:t> </a:t>
            </a:r>
            <a:r>
              <a:rPr sz="1200" spc="-3" dirty="0">
                <a:latin typeface="Arial MT"/>
                <a:cs typeface="Arial MT"/>
              </a:rPr>
              <a:t>Shape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3" dirty="0">
                <a:latin typeface="Arial MT"/>
                <a:cs typeface="Arial MT"/>
              </a:rPr>
              <a:t>Generation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3" dirty="0">
                <a:latin typeface="Arial MT"/>
                <a:cs typeface="Arial MT"/>
              </a:rPr>
              <a:t>and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3" dirty="0">
                <a:latin typeface="Arial MT"/>
                <a:cs typeface="Arial MT"/>
              </a:rPr>
              <a:t>Completion through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Point-Voxel</a:t>
            </a:r>
            <a:r>
              <a:rPr sz="1200" spc="3" dirty="0">
                <a:latin typeface="Arial MT"/>
                <a:cs typeface="Arial MT"/>
              </a:rPr>
              <a:t> </a:t>
            </a:r>
            <a:r>
              <a:rPr sz="1200" spc="-3" dirty="0">
                <a:latin typeface="Arial MT"/>
                <a:cs typeface="Arial MT"/>
              </a:rPr>
              <a:t>Diffusion”,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i="1" spc="-3" dirty="0">
                <a:latin typeface="Arial"/>
                <a:cs typeface="Arial"/>
              </a:rPr>
              <a:t>ICCV</a:t>
            </a:r>
            <a:r>
              <a:rPr sz="1200" spc="-3" dirty="0">
                <a:latin typeface="Arial MT"/>
                <a:cs typeface="Arial MT"/>
              </a:rPr>
              <a:t>,</a:t>
            </a:r>
            <a:r>
              <a:rPr sz="1200" spc="3" dirty="0">
                <a:latin typeface="Arial MT"/>
                <a:cs typeface="Arial MT"/>
              </a:rPr>
              <a:t> </a:t>
            </a:r>
            <a:r>
              <a:rPr sz="1200" spc="-3" dirty="0">
                <a:latin typeface="Arial MT"/>
                <a:cs typeface="Arial MT"/>
              </a:rPr>
              <a:t>2021, </a:t>
            </a:r>
            <a:r>
              <a:rPr sz="1200" spc="-323" dirty="0">
                <a:latin typeface="Arial MT"/>
                <a:cs typeface="Arial MT"/>
              </a:rPr>
              <a:t> </a:t>
            </a:r>
            <a:r>
              <a:rPr sz="1200" spc="-3" dirty="0">
                <a:latin typeface="Arial MT"/>
                <a:cs typeface="Arial MT"/>
              </a:rPr>
              <a:t>https://alexzhou907.github.io/pvd)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5318" y="1856538"/>
            <a:ext cx="7627676" cy="371624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6400" y="6301626"/>
            <a:ext cx="638175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467">
              <a:lnSpc>
                <a:spcPts val="1393"/>
              </a:lnSpc>
            </a:pP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Zhou et</a:t>
            </a:r>
            <a:r>
              <a:rPr sz="1200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al.,</a:t>
            </a:r>
            <a:r>
              <a:rPr sz="1200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“3D</a:t>
            </a:r>
            <a:r>
              <a:rPr sz="1200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Shape</a:t>
            </a:r>
            <a:r>
              <a:rPr sz="1200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Generation</a:t>
            </a:r>
            <a:r>
              <a:rPr sz="1200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and</a:t>
            </a:r>
            <a:r>
              <a:rPr sz="1200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Completion through</a:t>
            </a:r>
            <a:r>
              <a:rPr sz="1200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10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Point-Voxel</a:t>
            </a:r>
            <a:r>
              <a:rPr sz="1200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Diffusion”,</a:t>
            </a:r>
            <a:r>
              <a:rPr sz="1200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200" i="1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"/>
                <a:cs typeface="Arial"/>
              </a:rPr>
              <a:t>ICCV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,</a:t>
            </a:r>
            <a:r>
              <a:rPr sz="1200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2021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6512133" y="9798970"/>
            <a:ext cx="309880" cy="20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C8C8C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25"/>
              </a:spcBef>
            </a:pPr>
            <a:fld id="{81D60167-4931-47E6-BA6A-407CBD079E47}" type="slidenum">
              <a:rPr lang="en-US" smtClean="0"/>
              <a:pPr marL="38100">
                <a:spcBef>
                  <a:spcPts val="25"/>
                </a:spcBef>
              </a:pPr>
              <a:t>31</a:t>
            </a:fld>
            <a:endParaRPr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52A558-5FF6-7992-70A3-1E3839349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B1A5D-AB19-4C06-BEA9-EB0829EC34FF}" type="datetime1">
              <a:rPr lang="en-US" smtClean="0"/>
              <a:t>11/10/2025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863D59-674D-81FA-23BB-DA874B4E0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998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2DDCE7-0D9E-5CC9-420C-4DA2988F6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Diffusion is the process of particles, information, or energy moving from an area of </a:t>
            </a:r>
            <a:r>
              <a:rPr lang="en-US" dirty="0">
                <a:solidFill>
                  <a:srgbClr val="FF0000"/>
                </a:solidFill>
              </a:rPr>
              <a:t>high concentration to an area of lower concentration</a:t>
            </a:r>
            <a:r>
              <a:rPr lang="en-US" dirty="0"/>
              <a:t>.</a:t>
            </a:r>
          </a:p>
          <a:p>
            <a:r>
              <a:rPr lang="en-US" dirty="0"/>
              <a:t>This happens because systems tend to reach </a:t>
            </a:r>
            <a:r>
              <a:rPr lang="en-US" dirty="0">
                <a:solidFill>
                  <a:srgbClr val="FF0000"/>
                </a:solidFill>
              </a:rPr>
              <a:t>equilibrium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BB7F5C-53C8-D0EC-468F-D59719C7F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E0822-FE6A-43FA-B287-7E61FF67A859}" type="datetime1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B60031-E2B3-B2B7-F23D-9FA27E5D4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825E8B-A9CD-558F-3210-7C3A96156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23F2CA0-EB7E-5318-6102-518FF21E2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Diffusion?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A9C4DC-99B3-F279-3C71-B6C327284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618786"/>
            <a:ext cx="10080171" cy="268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1897BD-7E7D-2521-F05D-9A0E0FA0CD92}"/>
              </a:ext>
            </a:extLst>
          </p:cNvPr>
          <p:cNvSpPr txBox="1"/>
          <p:nvPr/>
        </p:nvSpPr>
        <p:spPr>
          <a:xfrm>
            <a:off x="10209763" y="6155711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mmerevise.co.uk</a:t>
            </a:r>
          </a:p>
        </p:txBody>
      </p:sp>
    </p:spTree>
    <p:extLst>
      <p:ext uri="{BB962C8B-B14F-4D97-AF65-F5344CB8AC3E}">
        <p14:creationId xmlns:p14="http://schemas.microsoft.com/office/powerpoint/2010/main" val="2704283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4F4BC3-7CCD-BB4F-FAAA-569D8AA13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Machine Learning: Diffusion refers to a specific approach for </a:t>
            </a:r>
            <a:r>
              <a:rPr lang="en-US" dirty="0">
                <a:solidFill>
                  <a:srgbClr val="FF0000"/>
                </a:solidFill>
              </a:rPr>
              <a:t>generating data </a:t>
            </a:r>
            <a:r>
              <a:rPr lang="en-US" dirty="0"/>
              <a:t>using a </a:t>
            </a:r>
            <a:r>
              <a:rPr lang="en-US" dirty="0">
                <a:solidFill>
                  <a:srgbClr val="FF0000"/>
                </a:solidFill>
              </a:rPr>
              <a:t>stochastic process</a:t>
            </a:r>
            <a:r>
              <a:rPr lang="en-US" dirty="0"/>
              <a:t> similar to a </a:t>
            </a:r>
            <a:r>
              <a:rPr lang="en-US" dirty="0">
                <a:solidFill>
                  <a:srgbClr val="00B0F0"/>
                </a:solidFill>
              </a:rPr>
              <a:t>Markov chain</a:t>
            </a:r>
            <a:r>
              <a:rPr lang="en-US" dirty="0"/>
              <a:t>. </a:t>
            </a:r>
          </a:p>
          <a:p>
            <a:r>
              <a:rPr lang="en-US" dirty="0"/>
              <a:t>Diffusion models create new data samples by </a:t>
            </a:r>
            <a:r>
              <a:rPr lang="en-US" dirty="0">
                <a:solidFill>
                  <a:srgbClr val="00B0F0"/>
                </a:solidFill>
              </a:rPr>
              <a:t>starting with simple, </a:t>
            </a:r>
            <a:r>
              <a:rPr lang="en-US" dirty="0"/>
              <a:t>easily generated data and </a:t>
            </a:r>
            <a:r>
              <a:rPr lang="en-US" dirty="0">
                <a:solidFill>
                  <a:srgbClr val="FFC000"/>
                </a:solidFill>
              </a:rPr>
              <a:t>gradually transforming it into more complex and realistic data</a:t>
            </a:r>
            <a:r>
              <a:rPr lang="en-US" dirty="0"/>
              <a:t>. </a:t>
            </a:r>
          </a:p>
          <a:p>
            <a:r>
              <a:rPr lang="en-US" dirty="0"/>
              <a:t>Diffusion models are generative models</a:t>
            </a:r>
          </a:p>
          <a:p>
            <a:pPr lvl="1"/>
            <a:r>
              <a:rPr lang="en-US" dirty="0"/>
              <a:t>Generate new data based on the data they are trained on.  </a:t>
            </a:r>
          </a:p>
          <a:p>
            <a:pPr lvl="1"/>
            <a:r>
              <a:rPr lang="en-US" dirty="0"/>
              <a:t>For example, </a:t>
            </a:r>
            <a:r>
              <a:rPr lang="en-US" dirty="0">
                <a:solidFill>
                  <a:srgbClr val="C00000"/>
                </a:solidFill>
              </a:rPr>
              <a:t>a diffusion model trained on a collection of human faces </a:t>
            </a:r>
            <a:r>
              <a:rPr lang="en-US" dirty="0"/>
              <a:t>can generate new and </a:t>
            </a:r>
            <a:r>
              <a:rPr lang="en-US" dirty="0">
                <a:solidFill>
                  <a:srgbClr val="FFC000"/>
                </a:solidFill>
              </a:rPr>
              <a:t>realistic human faces </a:t>
            </a:r>
            <a:r>
              <a:rPr lang="en-US" dirty="0"/>
              <a:t>with various f</a:t>
            </a:r>
            <a:r>
              <a:rPr lang="en-US" dirty="0">
                <a:solidFill>
                  <a:srgbClr val="FFC000"/>
                </a:solidFill>
              </a:rPr>
              <a:t>eatures and expressions</a:t>
            </a:r>
            <a:r>
              <a:rPr lang="en-US" dirty="0"/>
              <a:t>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220DCB-B0D5-9ADA-6071-CB94A01E2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79BE9-1AD5-4DA5-9FC9-40B6DCDCA109}" type="datetime1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4BCD7C-A6F6-3A92-DDE2-01A48EF19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FFF2B-F8E3-521A-2119-9AEFB4D08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5D3BB94-B865-1AAF-4BA1-3B3914F03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diffusion model?</a:t>
            </a:r>
          </a:p>
        </p:txBody>
      </p:sp>
    </p:spTree>
    <p:extLst>
      <p:ext uri="{BB962C8B-B14F-4D97-AF65-F5344CB8AC3E}">
        <p14:creationId xmlns:p14="http://schemas.microsoft.com/office/powerpoint/2010/main" val="26301976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1D9132B-EBE5-0C40-371F-2CADECA43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Denoising diffusion models, also known as </a:t>
            </a:r>
            <a:r>
              <a:rPr lang="en-US" dirty="0">
                <a:solidFill>
                  <a:srgbClr val="00B0F0"/>
                </a:solidFill>
              </a:rPr>
              <a:t>score-based generative models.</a:t>
            </a:r>
          </a:p>
          <a:p>
            <a:r>
              <a:rPr lang="en-US" dirty="0"/>
              <a:t>Recently emerged as a powerful class of generative models. </a:t>
            </a:r>
          </a:p>
          <a:p>
            <a:r>
              <a:rPr lang="en-US" dirty="0"/>
              <a:t>Demonstrate astonishing results in </a:t>
            </a:r>
            <a:r>
              <a:rPr lang="en-US" dirty="0">
                <a:solidFill>
                  <a:srgbClr val="FF0000"/>
                </a:solidFill>
              </a:rPr>
              <a:t>high-fidelity image generation</a:t>
            </a:r>
          </a:p>
          <a:p>
            <a:pPr lvl="1"/>
            <a:r>
              <a:rPr lang="en-US" dirty="0"/>
              <a:t>Often even outperforming generative adversarial networks. </a:t>
            </a:r>
          </a:p>
          <a:p>
            <a:r>
              <a:rPr lang="en-US" dirty="0"/>
              <a:t>This implies that denoising diffusion models are well suited for learning models of </a:t>
            </a:r>
            <a:r>
              <a:rPr lang="en-US" dirty="0">
                <a:solidFill>
                  <a:srgbClr val="FF0000"/>
                </a:solidFill>
              </a:rPr>
              <a:t>complex and diverse data</a:t>
            </a:r>
            <a:r>
              <a:rPr lang="en-US" dirty="0"/>
              <a:t>. </a:t>
            </a:r>
          </a:p>
          <a:p>
            <a:r>
              <a:rPr lang="en-US" dirty="0"/>
              <a:t>Many Applications: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 computer vision for image editing, controllable, semantic, and text-driven image synthesis, image-to-image translation, super-resolution, image segmentation, as well as 3D shape generation and completion.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>
              <a:lnSpc>
                <a:spcPts val="4567"/>
              </a:lnSpc>
            </a:pPr>
            <a:r>
              <a:rPr sz="4000" spc="-3" dirty="0"/>
              <a:t>Denoising</a:t>
            </a:r>
            <a:r>
              <a:rPr sz="4000" spc="3" dirty="0"/>
              <a:t> </a:t>
            </a:r>
            <a:r>
              <a:rPr sz="4000" spc="-3" dirty="0"/>
              <a:t>Diffusion</a:t>
            </a:r>
            <a:r>
              <a:rPr sz="4000" spc="3" dirty="0"/>
              <a:t> </a:t>
            </a:r>
            <a:r>
              <a:rPr sz="4000" spc="-3" dirty="0"/>
              <a:t>Probabilistic</a:t>
            </a:r>
            <a:r>
              <a:rPr sz="4000" spc="7" dirty="0"/>
              <a:t> </a:t>
            </a:r>
            <a:r>
              <a:rPr sz="4000" dirty="0"/>
              <a:t>Models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059947" y="6532647"/>
            <a:ext cx="154517" cy="125248"/>
          </a:xfrm>
          <a:prstGeom prst="rect">
            <a:avLst/>
          </a:prstGeom>
        </p:spPr>
        <p:txBody>
          <a:bodyPr vert="horz" wrap="square" lIns="0" tIns="2117" rIns="0" bIns="0" rtlCol="0">
            <a:spAutoFit/>
          </a:bodyPr>
          <a:lstStyle/>
          <a:p>
            <a:pPr marL="25401">
              <a:spcBef>
                <a:spcPts val="17"/>
              </a:spcBef>
            </a:pPr>
            <a:r>
              <a:rPr sz="800" dirty="0">
                <a:solidFill>
                  <a:srgbClr val="8C8C8C"/>
                </a:solidFill>
                <a:latin typeface="Trebuchet MS"/>
                <a:cs typeface="Trebuchet MS"/>
              </a:rPr>
              <a:t>17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02896F2-284F-94A5-9407-BD497A0D0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E370D-AA25-4F66-8C85-207FE76C8A39}" type="datetime1">
              <a:rPr lang="en-US" smtClean="0"/>
              <a:t>11/10/2025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356B101-24FC-AF4C-D057-7B2F489C4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00B1652-49E4-9914-6853-B338BA52D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F37EE5-6629-5313-855C-E9214A9D2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In the 2015 paper called </a:t>
            </a:r>
            <a:r>
              <a:rPr lang="en-US" b="1" i="0" dirty="0">
                <a:solidFill>
                  <a:srgbClr val="222222"/>
                </a:solidFill>
                <a:effectLst/>
                <a:latin typeface="-apple-system"/>
              </a:rPr>
              <a:t>“Deep Unsupervised Learning using Nonequilibrium Thermodynamics”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F1F1F"/>
                </a:solidFill>
                <a:highlight>
                  <a:srgbClr val="FFFFFF"/>
                </a:highlight>
                <a:latin typeface="-apple-system"/>
              </a:rPr>
              <a:t>introduced this.</a:t>
            </a:r>
            <a:endParaRPr lang="en-US" b="0" i="0" dirty="0">
              <a:solidFill>
                <a:srgbClr val="222222"/>
              </a:solidFill>
              <a:effectLst/>
              <a:latin typeface="-apple-system"/>
            </a:endParaRP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-apple-system"/>
              </a:rPr>
              <a:t>Diffusion models are inspired by 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-apple-system"/>
              </a:rPr>
              <a:t>non-equilibrium thermodynamics</a:t>
            </a:r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-apple-system"/>
              </a:rPr>
              <a:t>. </a:t>
            </a: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-apple-system"/>
              </a:rPr>
              <a:t>They define a </a:t>
            </a:r>
            <a:r>
              <a:rPr lang="en-US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highlight>
                  <a:srgbClr val="FFFFFF"/>
                </a:highlight>
                <a:latin typeface="-apple-system"/>
              </a:rPr>
              <a:t>Markov chain of diffusion steps </a:t>
            </a:r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-apple-system"/>
              </a:rPr>
              <a:t>to </a:t>
            </a:r>
            <a:r>
              <a:rPr lang="en-US" b="0" i="0" dirty="0">
                <a:solidFill>
                  <a:srgbClr val="00B050"/>
                </a:solidFill>
                <a:effectLst/>
                <a:highlight>
                  <a:srgbClr val="FFFFFF"/>
                </a:highlight>
                <a:latin typeface="-apple-system"/>
              </a:rPr>
              <a:t>slowly add random noise </a:t>
            </a:r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-apple-system"/>
              </a:rPr>
              <a:t>to data and then </a:t>
            </a:r>
            <a:r>
              <a:rPr lang="en-US" b="0" i="0" dirty="0">
                <a:solidFill>
                  <a:srgbClr val="FFC000"/>
                </a:solidFill>
                <a:effectLst/>
                <a:highlight>
                  <a:srgbClr val="FFFFFF"/>
                </a:highlight>
                <a:latin typeface="-apple-system"/>
              </a:rPr>
              <a:t>learn to reverse the diffusion process </a:t>
            </a:r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-apple-system"/>
              </a:rPr>
              <a:t>to construct desired data samples from the noise. </a:t>
            </a: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-apple-system"/>
              </a:rPr>
              <a:t>Unlike VAE or flow models, diffusion models are </a:t>
            </a:r>
            <a:r>
              <a:rPr lang="en-US" b="0" i="0" dirty="0">
                <a:solidFill>
                  <a:srgbClr val="00B0F0"/>
                </a:solidFill>
                <a:effectLst/>
                <a:highlight>
                  <a:srgbClr val="FFFFFF"/>
                </a:highlight>
                <a:latin typeface="-apple-system"/>
              </a:rPr>
              <a:t>learned with a fixed procedure</a:t>
            </a:r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-apple-system"/>
              </a:rPr>
              <a:t> and the 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-apple-system"/>
              </a:rPr>
              <a:t>latent variable has high dimensionality </a:t>
            </a:r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-apple-system"/>
              </a:rPr>
              <a:t>(same as the original data).</a:t>
            </a:r>
            <a:endParaRPr lang="en-US" b="0" i="0" dirty="0">
              <a:solidFill>
                <a:srgbClr val="222222"/>
              </a:solidFill>
              <a:effectLst/>
              <a:latin typeface="-apple-system"/>
            </a:endParaRPr>
          </a:p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39D1B7-2A63-4944-E6DE-EE3ABD91F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85E51-258B-4072-B381-013CA9404A44}" type="datetime1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4B0DD-0650-C820-F1AD-467526975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2161B7-ADA5-EFD9-C595-0FB4183EB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1">
              <a:spcBef>
                <a:spcPts val="17"/>
              </a:spcBef>
            </a:pPr>
            <a:fld id="{81D60167-4931-47E6-BA6A-407CBD079E47}" type="slidenum">
              <a:rPr lang="en-US" smtClean="0"/>
              <a:pPr marL="25401">
                <a:spcBef>
                  <a:spcPts val="17"/>
                </a:spcBef>
              </a:pPr>
              <a:t>35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6083CBD-E49C-5EB3-405E-023093057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diffusion model?</a:t>
            </a:r>
          </a:p>
        </p:txBody>
      </p:sp>
    </p:spTree>
    <p:extLst>
      <p:ext uri="{BB962C8B-B14F-4D97-AF65-F5344CB8AC3E}">
        <p14:creationId xmlns:p14="http://schemas.microsoft.com/office/powerpoint/2010/main" val="795335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A43961-87EF-D4A5-79B2-6CDEB601E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-apple-system"/>
              </a:rPr>
              <a:t>Several diffusion-based generative models have been proposed with based on it.</a:t>
            </a:r>
          </a:p>
          <a:p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-apple-system"/>
              </a:rPr>
              <a:t>D</a:t>
            </a:r>
            <a:r>
              <a:rPr lang="en-US" b="0" i="1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-apple-system"/>
              </a:rPr>
              <a:t>iffusion probabilistic models</a:t>
            </a:r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-apple-system"/>
              </a:rPr>
              <a:t> (</a:t>
            </a:r>
            <a:r>
              <a:rPr lang="en-US" b="0" i="0" u="none" strike="noStrike" dirty="0" err="1">
                <a:effectLst/>
                <a:highlight>
                  <a:srgbClr val="FFFFFF"/>
                </a:highlight>
                <a:latin typeface="-apple-system"/>
                <a:hlinkClick r:id="rId2"/>
              </a:rPr>
              <a:t>Sohl</a:t>
            </a:r>
            <a:r>
              <a:rPr lang="en-US" b="0" i="0" u="none" strike="noStrike" dirty="0">
                <a:effectLst/>
                <a:highlight>
                  <a:srgbClr val="FFFFFF"/>
                </a:highlight>
                <a:latin typeface="-apple-system"/>
                <a:hlinkClick r:id="rId2"/>
              </a:rPr>
              <a:t>-Dickstein et al., 2015</a:t>
            </a:r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-apple-system"/>
              </a:rPr>
              <a:t>)</a:t>
            </a:r>
          </a:p>
          <a:p>
            <a:r>
              <a:rPr lang="en-US" dirty="0">
                <a:solidFill>
                  <a:srgbClr val="1F1F1F"/>
                </a:solidFill>
                <a:highlight>
                  <a:srgbClr val="FFFFFF"/>
                </a:highlight>
                <a:latin typeface="-apple-system"/>
              </a:rPr>
              <a:t>N</a:t>
            </a:r>
            <a:r>
              <a:rPr lang="en-US" b="0" i="1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-apple-system"/>
              </a:rPr>
              <a:t>oise-conditioned score network</a:t>
            </a:r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-apple-system"/>
              </a:rPr>
              <a:t> (</a:t>
            </a:r>
            <a:r>
              <a:rPr lang="en-US" b="1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-apple-system"/>
              </a:rPr>
              <a:t>NCSN</a:t>
            </a:r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-apple-system"/>
              </a:rPr>
              <a:t>; </a:t>
            </a:r>
            <a:r>
              <a:rPr lang="en-US" b="0" i="0" u="none" strike="noStrike" dirty="0">
                <a:effectLst/>
                <a:highlight>
                  <a:srgbClr val="FFFFFF"/>
                </a:highlight>
                <a:latin typeface="-apple-system"/>
                <a:hlinkClick r:id="rId3"/>
              </a:rPr>
              <a:t>Yang &amp; </a:t>
            </a:r>
            <a:r>
              <a:rPr lang="en-US" b="0" i="0" u="none" strike="noStrike" dirty="0" err="1">
                <a:effectLst/>
                <a:highlight>
                  <a:srgbClr val="FFFFFF"/>
                </a:highlight>
                <a:latin typeface="-apple-system"/>
                <a:hlinkClick r:id="rId3"/>
              </a:rPr>
              <a:t>Ermon</a:t>
            </a:r>
            <a:r>
              <a:rPr lang="en-US" b="0" i="0" u="none" strike="noStrike" dirty="0">
                <a:effectLst/>
                <a:highlight>
                  <a:srgbClr val="FFFFFF"/>
                </a:highlight>
                <a:latin typeface="-apple-system"/>
                <a:hlinkClick r:id="rId3"/>
              </a:rPr>
              <a:t>, 2019</a:t>
            </a:r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-apple-system"/>
              </a:rPr>
              <a:t>) </a:t>
            </a:r>
          </a:p>
          <a:p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-apple-system"/>
              </a:rPr>
              <a:t>D</a:t>
            </a:r>
            <a:r>
              <a:rPr lang="en-US" b="0" i="1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-apple-system"/>
              </a:rPr>
              <a:t>enoising diffusion probabilistic models</a:t>
            </a:r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-apple-system"/>
              </a:rPr>
              <a:t> (</a:t>
            </a:r>
            <a:r>
              <a:rPr lang="en-US" b="1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-apple-system"/>
              </a:rPr>
              <a:t>DDPM</a:t>
            </a:r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-apple-system"/>
              </a:rPr>
              <a:t>; </a:t>
            </a:r>
            <a:r>
              <a:rPr lang="en-US" b="0" i="0" u="none" strike="noStrike" dirty="0">
                <a:effectLst/>
                <a:highlight>
                  <a:srgbClr val="FFFFFF"/>
                </a:highlight>
                <a:latin typeface="-apple-system"/>
                <a:hlinkClick r:id="rId4"/>
              </a:rPr>
              <a:t>Ho et al. 2020</a:t>
            </a:r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-apple-system"/>
              </a:rPr>
              <a:t>).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7FE1FB-5A00-C045-057F-0CC945436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282FA-02E7-4DC9-A0C9-79B2D59B2FF4}" type="datetime1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5CFC35-D4DF-0F24-7861-604870FCD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B16921-1910-0120-C652-4C44C46F5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5E07BD9-4FD8-064F-F4C1-58B900625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diffusion model?</a:t>
            </a:r>
          </a:p>
        </p:txBody>
      </p:sp>
    </p:spTree>
    <p:extLst>
      <p:ext uri="{BB962C8B-B14F-4D97-AF65-F5344CB8AC3E}">
        <p14:creationId xmlns:p14="http://schemas.microsoft.com/office/powerpoint/2010/main" val="21352218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76880" y="6526446"/>
            <a:ext cx="120650" cy="131660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800" spc="-13" dirty="0">
                <a:solidFill>
                  <a:srgbClr val="8C8C8C"/>
                </a:solidFill>
                <a:latin typeface="Trebuchet MS"/>
                <a:cs typeface="Trebuchet MS"/>
              </a:rPr>
              <a:t>18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16D03785-09FA-D16B-4706-E8DA7186F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540" y="1427440"/>
            <a:ext cx="10972800" cy="4525963"/>
          </a:xfrm>
        </p:spPr>
        <p:txBody>
          <a:bodyPr/>
          <a:lstStyle/>
          <a:p>
            <a:pPr marL="8467">
              <a:lnSpc>
                <a:spcPct val="150000"/>
              </a:lnSpc>
              <a:spcBef>
                <a:spcPts val="67"/>
              </a:spcBef>
            </a:pPr>
            <a:r>
              <a:rPr lang="en-US" sz="2800" spc="7" dirty="0">
                <a:latin typeface="Trebuchet MS"/>
                <a:cs typeface="Trebuchet MS"/>
              </a:rPr>
              <a:t>Denoising</a:t>
            </a:r>
            <a:r>
              <a:rPr lang="en-US" sz="2800" spc="13" dirty="0">
                <a:latin typeface="Trebuchet MS"/>
                <a:cs typeface="Trebuchet MS"/>
              </a:rPr>
              <a:t> </a:t>
            </a:r>
            <a:r>
              <a:rPr lang="en-US" sz="2800" spc="7" dirty="0">
                <a:latin typeface="Trebuchet MS"/>
                <a:cs typeface="Trebuchet MS"/>
              </a:rPr>
              <a:t>diffusion</a:t>
            </a:r>
            <a:r>
              <a:rPr lang="en-US" sz="2800" spc="17" dirty="0">
                <a:latin typeface="Trebuchet MS"/>
                <a:cs typeface="Trebuchet MS"/>
              </a:rPr>
              <a:t> </a:t>
            </a:r>
            <a:r>
              <a:rPr lang="en-US" sz="2800" spc="7" dirty="0">
                <a:latin typeface="Trebuchet MS"/>
                <a:cs typeface="Trebuchet MS"/>
              </a:rPr>
              <a:t>models</a:t>
            </a:r>
            <a:r>
              <a:rPr lang="en-US" sz="2800" spc="17" dirty="0">
                <a:latin typeface="Trebuchet MS"/>
                <a:cs typeface="Trebuchet MS"/>
              </a:rPr>
              <a:t> </a:t>
            </a:r>
            <a:r>
              <a:rPr lang="en-US" sz="2800" spc="7" dirty="0">
                <a:latin typeface="Trebuchet MS"/>
                <a:cs typeface="Trebuchet MS"/>
              </a:rPr>
              <a:t>consist</a:t>
            </a:r>
            <a:r>
              <a:rPr lang="en-US" sz="2800" spc="13" dirty="0">
                <a:latin typeface="Trebuchet MS"/>
                <a:cs typeface="Trebuchet MS"/>
              </a:rPr>
              <a:t> </a:t>
            </a:r>
            <a:r>
              <a:rPr lang="en-US" sz="2800" spc="3" dirty="0">
                <a:latin typeface="Trebuchet MS"/>
                <a:cs typeface="Trebuchet MS"/>
              </a:rPr>
              <a:t>of</a:t>
            </a:r>
            <a:r>
              <a:rPr lang="en-US" sz="2800" spc="10" dirty="0">
                <a:latin typeface="Trebuchet MS"/>
                <a:cs typeface="Trebuchet MS"/>
              </a:rPr>
              <a:t> </a:t>
            </a:r>
            <a:r>
              <a:rPr lang="en-US" sz="2800" spc="7" dirty="0">
                <a:latin typeface="Trebuchet MS"/>
                <a:cs typeface="Trebuchet MS"/>
              </a:rPr>
              <a:t>two</a:t>
            </a:r>
            <a:r>
              <a:rPr lang="en-US" sz="2800" spc="13" dirty="0">
                <a:latin typeface="Trebuchet MS"/>
                <a:cs typeface="Trebuchet MS"/>
              </a:rPr>
              <a:t> </a:t>
            </a:r>
            <a:r>
              <a:rPr lang="en-US" sz="2800" spc="7" dirty="0">
                <a:latin typeface="Trebuchet MS"/>
                <a:cs typeface="Trebuchet MS"/>
              </a:rPr>
              <a:t>processes:</a:t>
            </a:r>
            <a:endParaRPr lang="en-US" sz="2800" dirty="0">
              <a:latin typeface="Trebuchet MS"/>
              <a:cs typeface="Trebuchet MS"/>
            </a:endParaRPr>
          </a:p>
          <a:p>
            <a:pPr marL="237079" indent="-228611">
              <a:lnSpc>
                <a:spcPct val="150000"/>
              </a:lnSpc>
              <a:buClr>
                <a:srgbClr val="CDCDCD"/>
              </a:buClr>
              <a:buFont typeface="Arial MT"/>
              <a:buChar char="•"/>
              <a:tabLst>
                <a:tab pos="236655" algn="l"/>
                <a:tab pos="237079" algn="l"/>
              </a:tabLst>
            </a:pPr>
            <a:r>
              <a:rPr lang="en-US" sz="2800" spc="7" dirty="0">
                <a:solidFill>
                  <a:srgbClr val="FF0000"/>
                </a:solidFill>
                <a:latin typeface="Trebuchet MS"/>
                <a:cs typeface="Trebuchet MS"/>
              </a:rPr>
              <a:t>Forward</a:t>
            </a:r>
            <a:r>
              <a:rPr lang="en-US" sz="2800" spc="13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lang="en-US" sz="2800" spc="7" dirty="0">
                <a:solidFill>
                  <a:srgbClr val="FF0000"/>
                </a:solidFill>
                <a:latin typeface="Trebuchet MS"/>
                <a:cs typeface="Trebuchet MS"/>
              </a:rPr>
              <a:t>diffusion</a:t>
            </a:r>
            <a:r>
              <a:rPr lang="en-US" sz="2800" spc="13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lang="en-US" sz="2800" spc="7" dirty="0">
                <a:latin typeface="Trebuchet MS"/>
                <a:cs typeface="Trebuchet MS"/>
              </a:rPr>
              <a:t>process</a:t>
            </a:r>
            <a:r>
              <a:rPr lang="en-US" sz="2800" spc="17" dirty="0">
                <a:latin typeface="Trebuchet MS"/>
                <a:cs typeface="Trebuchet MS"/>
              </a:rPr>
              <a:t> </a:t>
            </a:r>
            <a:r>
              <a:rPr lang="en-US" sz="2800" spc="7" dirty="0">
                <a:latin typeface="Trebuchet MS"/>
                <a:cs typeface="Trebuchet MS"/>
              </a:rPr>
              <a:t>that</a:t>
            </a:r>
            <a:r>
              <a:rPr lang="en-US" sz="2800" spc="10" dirty="0">
                <a:latin typeface="Trebuchet MS"/>
                <a:cs typeface="Trebuchet MS"/>
              </a:rPr>
              <a:t> </a:t>
            </a:r>
            <a:r>
              <a:rPr lang="en-US" sz="2800" spc="7" dirty="0">
                <a:latin typeface="Trebuchet MS"/>
                <a:cs typeface="Trebuchet MS"/>
              </a:rPr>
              <a:t>gradually</a:t>
            </a:r>
            <a:r>
              <a:rPr lang="en-US" sz="2800" spc="10" dirty="0">
                <a:latin typeface="Trebuchet MS"/>
                <a:cs typeface="Trebuchet MS"/>
              </a:rPr>
              <a:t> </a:t>
            </a:r>
            <a:r>
              <a:rPr lang="en-US" sz="2800" spc="7" dirty="0">
                <a:latin typeface="Trebuchet MS"/>
                <a:cs typeface="Trebuchet MS"/>
              </a:rPr>
              <a:t>adds</a:t>
            </a:r>
            <a:r>
              <a:rPr lang="en-US" sz="2800" spc="17" dirty="0">
                <a:latin typeface="Trebuchet MS"/>
                <a:cs typeface="Trebuchet MS"/>
              </a:rPr>
              <a:t> </a:t>
            </a:r>
            <a:r>
              <a:rPr lang="en-US" sz="2800" spc="7" dirty="0">
                <a:latin typeface="Trebuchet MS"/>
                <a:cs typeface="Trebuchet MS"/>
              </a:rPr>
              <a:t>noise</a:t>
            </a:r>
            <a:r>
              <a:rPr lang="en-US" sz="2800" spc="17" dirty="0">
                <a:latin typeface="Trebuchet MS"/>
                <a:cs typeface="Trebuchet MS"/>
              </a:rPr>
              <a:t> </a:t>
            </a:r>
            <a:r>
              <a:rPr lang="en-US" sz="2800" spc="3" dirty="0">
                <a:latin typeface="Trebuchet MS"/>
                <a:cs typeface="Trebuchet MS"/>
              </a:rPr>
              <a:t>to</a:t>
            </a:r>
            <a:r>
              <a:rPr lang="en-US" sz="2800" spc="10" dirty="0">
                <a:latin typeface="Trebuchet MS"/>
                <a:cs typeface="Trebuchet MS"/>
              </a:rPr>
              <a:t> </a:t>
            </a:r>
            <a:r>
              <a:rPr lang="en-US" sz="2800" spc="7" dirty="0">
                <a:latin typeface="Trebuchet MS"/>
                <a:cs typeface="Trebuchet MS"/>
              </a:rPr>
              <a:t>input</a:t>
            </a:r>
            <a:endParaRPr lang="en-US" sz="2800" dirty="0">
              <a:latin typeface="Trebuchet MS"/>
              <a:cs typeface="Trebuchet MS"/>
            </a:endParaRPr>
          </a:p>
          <a:p>
            <a:pPr marL="237079" indent="-228611">
              <a:lnSpc>
                <a:spcPct val="150000"/>
              </a:lnSpc>
              <a:buClr>
                <a:srgbClr val="CDCDCD"/>
              </a:buClr>
              <a:buFont typeface="Arial MT"/>
              <a:buChar char="•"/>
              <a:tabLst>
                <a:tab pos="236655" algn="l"/>
                <a:tab pos="237079" algn="l"/>
              </a:tabLst>
            </a:pPr>
            <a:r>
              <a:rPr lang="en-US" sz="2800" spc="7" dirty="0">
                <a:solidFill>
                  <a:srgbClr val="FF0000"/>
                </a:solidFill>
                <a:latin typeface="Trebuchet MS"/>
                <a:cs typeface="Trebuchet MS"/>
              </a:rPr>
              <a:t>Reverse</a:t>
            </a:r>
            <a:r>
              <a:rPr lang="en-US" sz="2800" spc="17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lang="en-US" sz="2800" spc="7" dirty="0">
                <a:solidFill>
                  <a:srgbClr val="FF0000"/>
                </a:solidFill>
                <a:latin typeface="Trebuchet MS"/>
                <a:cs typeface="Trebuchet MS"/>
              </a:rPr>
              <a:t>denoising</a:t>
            </a:r>
            <a:r>
              <a:rPr lang="en-US" sz="2800" spc="2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lang="en-US" sz="2800" spc="7" dirty="0">
                <a:latin typeface="Trebuchet MS"/>
                <a:cs typeface="Trebuchet MS"/>
              </a:rPr>
              <a:t>process</a:t>
            </a:r>
            <a:r>
              <a:rPr lang="en-US" sz="2800" spc="17" dirty="0">
                <a:latin typeface="Trebuchet MS"/>
                <a:cs typeface="Trebuchet MS"/>
              </a:rPr>
              <a:t> </a:t>
            </a:r>
            <a:r>
              <a:rPr lang="en-US" sz="2800" spc="7" dirty="0">
                <a:latin typeface="Trebuchet MS"/>
                <a:cs typeface="Trebuchet MS"/>
              </a:rPr>
              <a:t>that</a:t>
            </a:r>
            <a:r>
              <a:rPr lang="en-US" sz="2800" spc="13" dirty="0">
                <a:latin typeface="Trebuchet MS"/>
                <a:cs typeface="Trebuchet MS"/>
              </a:rPr>
              <a:t> </a:t>
            </a:r>
            <a:r>
              <a:rPr lang="en-US" sz="2800" spc="7" dirty="0">
                <a:latin typeface="Trebuchet MS"/>
                <a:cs typeface="Trebuchet MS"/>
              </a:rPr>
              <a:t>learns</a:t>
            </a:r>
            <a:r>
              <a:rPr lang="en-US" sz="2800" spc="20" dirty="0">
                <a:latin typeface="Trebuchet MS"/>
                <a:cs typeface="Trebuchet MS"/>
              </a:rPr>
              <a:t> </a:t>
            </a:r>
            <a:r>
              <a:rPr lang="en-US" sz="2800" spc="3" dirty="0">
                <a:latin typeface="Trebuchet MS"/>
                <a:cs typeface="Trebuchet MS"/>
              </a:rPr>
              <a:t>to</a:t>
            </a:r>
            <a:r>
              <a:rPr lang="en-US" sz="2800" spc="13" dirty="0">
                <a:latin typeface="Trebuchet MS"/>
                <a:cs typeface="Trebuchet MS"/>
              </a:rPr>
              <a:t> </a:t>
            </a:r>
            <a:r>
              <a:rPr lang="en-US" sz="2800" spc="7" dirty="0">
                <a:latin typeface="Trebuchet MS"/>
                <a:cs typeface="Trebuchet MS"/>
              </a:rPr>
              <a:t>generate</a:t>
            </a:r>
            <a:r>
              <a:rPr lang="en-US" sz="2800" spc="20" dirty="0">
                <a:latin typeface="Trebuchet MS"/>
                <a:cs typeface="Trebuchet MS"/>
              </a:rPr>
              <a:t> </a:t>
            </a:r>
            <a:r>
              <a:rPr lang="en-US" sz="2800" spc="7" dirty="0">
                <a:latin typeface="Trebuchet MS"/>
                <a:cs typeface="Trebuchet MS"/>
              </a:rPr>
              <a:t>data</a:t>
            </a:r>
            <a:r>
              <a:rPr lang="en-US" sz="2800" spc="13" dirty="0">
                <a:latin typeface="Trebuchet MS"/>
                <a:cs typeface="Trebuchet MS"/>
              </a:rPr>
              <a:t> </a:t>
            </a:r>
            <a:r>
              <a:rPr lang="en-US" sz="2800" spc="3" dirty="0">
                <a:latin typeface="Trebuchet MS"/>
                <a:cs typeface="Trebuchet MS"/>
              </a:rPr>
              <a:t>by</a:t>
            </a:r>
            <a:r>
              <a:rPr lang="en-US" sz="2800" spc="17" dirty="0">
                <a:latin typeface="Trebuchet MS"/>
                <a:cs typeface="Trebuchet MS"/>
              </a:rPr>
              <a:t> </a:t>
            </a:r>
            <a:r>
              <a:rPr lang="en-US" sz="2800" spc="7" dirty="0">
                <a:latin typeface="Trebuchet MS"/>
                <a:cs typeface="Trebuchet MS"/>
              </a:rPr>
              <a:t>denoising                 </a:t>
            </a:r>
            <a:r>
              <a:rPr lang="en-US" sz="2000" spc="-3" dirty="0">
                <a:latin typeface="Arial MT"/>
                <a:cs typeface="Arial MT"/>
              </a:rPr>
              <a:t>Forward</a:t>
            </a:r>
            <a:r>
              <a:rPr lang="en-US" sz="2000" spc="-7" dirty="0">
                <a:latin typeface="Arial MT"/>
                <a:cs typeface="Arial MT"/>
              </a:rPr>
              <a:t> diffusion</a:t>
            </a:r>
            <a:r>
              <a:rPr lang="en-US" sz="2000" spc="-3" dirty="0">
                <a:latin typeface="Arial MT"/>
                <a:cs typeface="Arial MT"/>
              </a:rPr>
              <a:t> </a:t>
            </a:r>
            <a:r>
              <a:rPr lang="en-US" sz="2000" dirty="0">
                <a:latin typeface="Arial MT"/>
                <a:cs typeface="Arial MT"/>
              </a:rPr>
              <a:t>process</a:t>
            </a:r>
            <a:r>
              <a:rPr lang="en-US" sz="2000" spc="-3" dirty="0">
                <a:latin typeface="Arial MT"/>
                <a:cs typeface="Arial MT"/>
              </a:rPr>
              <a:t> (fixed)</a:t>
            </a:r>
            <a:endParaRPr lang="en-US" sz="2000" dirty="0">
              <a:latin typeface="Arial MT"/>
              <a:cs typeface="Arial MT"/>
            </a:endParaRPr>
          </a:p>
          <a:p>
            <a:endParaRPr lang="en-US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9600" y="718531"/>
            <a:ext cx="10972800" cy="620340"/>
          </a:xfrm>
          <a:prstGeom prst="rect">
            <a:avLst/>
          </a:prstGeom>
        </p:spPr>
        <p:txBody>
          <a:bodyPr vert="horz" wrap="square" lIns="0" tIns="65701" rIns="0" bIns="0" rtlCol="0" anchor="ctr">
            <a:spAutoFit/>
          </a:bodyPr>
          <a:lstStyle/>
          <a:p>
            <a:pPr marL="2963">
              <a:spcBef>
                <a:spcPts val="67"/>
              </a:spcBef>
            </a:pPr>
            <a:r>
              <a:rPr spc="-13" dirty="0"/>
              <a:t>Denoising</a:t>
            </a:r>
            <a:r>
              <a:rPr spc="-33" dirty="0"/>
              <a:t> </a:t>
            </a:r>
            <a:r>
              <a:rPr spc="-13" dirty="0"/>
              <a:t>Diffusion</a:t>
            </a:r>
            <a:r>
              <a:rPr spc="-27" dirty="0"/>
              <a:t> </a:t>
            </a:r>
            <a:r>
              <a:rPr spc="-13" dirty="0"/>
              <a:t>Models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3BADF7A-DC62-C37E-9B96-A14FA3110097}"/>
              </a:ext>
            </a:extLst>
          </p:cNvPr>
          <p:cNvGrpSpPr/>
          <p:nvPr/>
        </p:nvGrpSpPr>
        <p:grpSpPr>
          <a:xfrm>
            <a:off x="1421554" y="4114800"/>
            <a:ext cx="9616727" cy="1695139"/>
            <a:chOff x="1447800" y="4149550"/>
            <a:chExt cx="9616727" cy="1695139"/>
          </a:xfrm>
        </p:grpSpPr>
        <p:sp>
          <p:nvSpPr>
            <p:cNvPr id="8" name="object 8"/>
            <p:cNvSpPr txBox="1"/>
            <p:nvPr/>
          </p:nvSpPr>
          <p:spPr>
            <a:xfrm>
              <a:off x="10556527" y="4742349"/>
              <a:ext cx="508000" cy="254771"/>
            </a:xfrm>
            <a:prstGeom prst="rect">
              <a:avLst/>
            </a:prstGeom>
          </p:spPr>
          <p:txBody>
            <a:bodyPr vert="horz" wrap="square" lIns="0" tIns="8467" rIns="0" bIns="0" rtlCol="0">
              <a:spAutoFit/>
            </a:bodyPr>
            <a:lstStyle/>
            <a:p>
              <a:pPr marL="8467">
                <a:spcBef>
                  <a:spcPts val="67"/>
                </a:spcBef>
              </a:pPr>
              <a:r>
                <a:rPr sz="1600" spc="3" dirty="0">
                  <a:latin typeface="Trebuchet MS"/>
                  <a:cs typeface="Trebuchet MS"/>
                </a:rPr>
                <a:t>N</a:t>
              </a:r>
              <a:r>
                <a:rPr sz="1600" spc="-3" dirty="0">
                  <a:latin typeface="Trebuchet MS"/>
                  <a:cs typeface="Trebuchet MS"/>
                </a:rPr>
                <a:t>o</a:t>
              </a:r>
              <a:r>
                <a:rPr sz="1600" dirty="0">
                  <a:latin typeface="Trebuchet MS"/>
                  <a:cs typeface="Trebuchet MS"/>
                </a:rPr>
                <a:t>ise</a:t>
              </a:r>
              <a:endParaRPr sz="1600">
                <a:latin typeface="Trebuchet MS"/>
                <a:cs typeface="Trebuchet MS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73EDE96-6FAB-542F-644C-A66E49231F22}"/>
                </a:ext>
              </a:extLst>
            </p:cNvPr>
            <p:cNvGrpSpPr/>
            <p:nvPr/>
          </p:nvGrpSpPr>
          <p:grpSpPr>
            <a:xfrm>
              <a:off x="1447800" y="4149550"/>
              <a:ext cx="9003700" cy="1695139"/>
              <a:chOff x="1210207" y="4165581"/>
              <a:chExt cx="9003700" cy="1695139"/>
            </a:xfrm>
          </p:grpSpPr>
          <p:sp>
            <p:nvSpPr>
              <p:cNvPr id="5" name="object 5"/>
              <p:cNvSpPr/>
              <p:nvPr/>
            </p:nvSpPr>
            <p:spPr>
              <a:xfrm>
                <a:off x="3918858" y="4165581"/>
                <a:ext cx="4143163" cy="95250"/>
              </a:xfrm>
              <a:custGeom>
                <a:avLst/>
                <a:gdLst/>
                <a:ahLst/>
                <a:cxnLst/>
                <a:rect l="l" t="t" r="r" b="b"/>
                <a:pathLst>
                  <a:path w="6214745" h="142875">
                    <a:moveTo>
                      <a:pt x="6089537" y="0"/>
                    </a:moveTo>
                    <a:lnTo>
                      <a:pt x="6083464" y="396"/>
                    </a:lnTo>
                    <a:lnTo>
                      <a:pt x="6077983" y="3040"/>
                    </a:lnTo>
                    <a:lnTo>
                      <a:pt x="6073792" y="7749"/>
                    </a:lnTo>
                    <a:lnTo>
                      <a:pt x="6071756" y="13715"/>
                    </a:lnTo>
                    <a:lnTo>
                      <a:pt x="6072152" y="19788"/>
                    </a:lnTo>
                    <a:lnTo>
                      <a:pt x="6074796" y="25269"/>
                    </a:lnTo>
                    <a:lnTo>
                      <a:pt x="6079505" y="29460"/>
                    </a:lnTo>
                    <a:lnTo>
                      <a:pt x="6124034" y="55435"/>
                    </a:lnTo>
                    <a:lnTo>
                      <a:pt x="6182725" y="55435"/>
                    </a:lnTo>
                    <a:lnTo>
                      <a:pt x="6182725" y="87185"/>
                    </a:lnTo>
                    <a:lnTo>
                      <a:pt x="6124034" y="87185"/>
                    </a:lnTo>
                    <a:lnTo>
                      <a:pt x="6079505" y="113161"/>
                    </a:lnTo>
                    <a:lnTo>
                      <a:pt x="6074796" y="117351"/>
                    </a:lnTo>
                    <a:lnTo>
                      <a:pt x="6072152" y="122833"/>
                    </a:lnTo>
                    <a:lnTo>
                      <a:pt x="6071756" y="128906"/>
                    </a:lnTo>
                    <a:lnTo>
                      <a:pt x="6073792" y="134873"/>
                    </a:lnTo>
                    <a:lnTo>
                      <a:pt x="6077983" y="139581"/>
                    </a:lnTo>
                    <a:lnTo>
                      <a:pt x="6083464" y="142226"/>
                    </a:lnTo>
                    <a:lnTo>
                      <a:pt x="6089537" y="142621"/>
                    </a:lnTo>
                    <a:lnTo>
                      <a:pt x="6095503" y="140585"/>
                    </a:lnTo>
                    <a:lnTo>
                      <a:pt x="6187046" y="87185"/>
                    </a:lnTo>
                    <a:lnTo>
                      <a:pt x="6182725" y="87185"/>
                    </a:lnTo>
                    <a:lnTo>
                      <a:pt x="6187048" y="87184"/>
                    </a:lnTo>
                    <a:lnTo>
                      <a:pt x="6214261" y="71310"/>
                    </a:lnTo>
                    <a:lnTo>
                      <a:pt x="6095503" y="2036"/>
                    </a:lnTo>
                    <a:lnTo>
                      <a:pt x="6089537" y="0"/>
                    </a:lnTo>
                    <a:close/>
                  </a:path>
                  <a:path w="6214745" h="142875">
                    <a:moveTo>
                      <a:pt x="6151248" y="71310"/>
                    </a:moveTo>
                    <a:lnTo>
                      <a:pt x="6124034" y="87185"/>
                    </a:lnTo>
                    <a:lnTo>
                      <a:pt x="6182725" y="87185"/>
                    </a:lnTo>
                    <a:lnTo>
                      <a:pt x="6182725" y="85023"/>
                    </a:lnTo>
                    <a:lnTo>
                      <a:pt x="6174755" y="85023"/>
                    </a:lnTo>
                    <a:lnTo>
                      <a:pt x="6151248" y="71310"/>
                    </a:lnTo>
                    <a:close/>
                  </a:path>
                  <a:path w="6214745" h="142875">
                    <a:moveTo>
                      <a:pt x="0" y="55434"/>
                    </a:moveTo>
                    <a:lnTo>
                      <a:pt x="0" y="87184"/>
                    </a:lnTo>
                    <a:lnTo>
                      <a:pt x="6124036" y="87184"/>
                    </a:lnTo>
                    <a:lnTo>
                      <a:pt x="6151248" y="71310"/>
                    </a:lnTo>
                    <a:lnTo>
                      <a:pt x="6124034" y="55435"/>
                    </a:lnTo>
                    <a:lnTo>
                      <a:pt x="0" y="55434"/>
                    </a:lnTo>
                    <a:close/>
                  </a:path>
                  <a:path w="6214745" h="142875">
                    <a:moveTo>
                      <a:pt x="6174755" y="57598"/>
                    </a:moveTo>
                    <a:lnTo>
                      <a:pt x="6151248" y="71310"/>
                    </a:lnTo>
                    <a:lnTo>
                      <a:pt x="6174755" y="85023"/>
                    </a:lnTo>
                    <a:lnTo>
                      <a:pt x="6174755" y="57598"/>
                    </a:lnTo>
                    <a:close/>
                  </a:path>
                  <a:path w="6214745" h="142875">
                    <a:moveTo>
                      <a:pt x="6182725" y="57598"/>
                    </a:moveTo>
                    <a:lnTo>
                      <a:pt x="6174755" y="57598"/>
                    </a:lnTo>
                    <a:lnTo>
                      <a:pt x="6174755" y="85023"/>
                    </a:lnTo>
                    <a:lnTo>
                      <a:pt x="6182725" y="85023"/>
                    </a:lnTo>
                    <a:lnTo>
                      <a:pt x="6182725" y="57598"/>
                    </a:lnTo>
                    <a:close/>
                  </a:path>
                  <a:path w="6214745" h="142875">
                    <a:moveTo>
                      <a:pt x="6124034" y="55435"/>
                    </a:moveTo>
                    <a:lnTo>
                      <a:pt x="6151248" y="71310"/>
                    </a:lnTo>
                    <a:lnTo>
                      <a:pt x="6174755" y="57598"/>
                    </a:lnTo>
                    <a:lnTo>
                      <a:pt x="6182725" y="57598"/>
                    </a:lnTo>
                    <a:lnTo>
                      <a:pt x="6182725" y="55435"/>
                    </a:lnTo>
                    <a:lnTo>
                      <a:pt x="6124034" y="55435"/>
                    </a:lnTo>
                    <a:close/>
                  </a:path>
                </a:pathLst>
              </a:custGeom>
              <a:solidFill>
                <a:srgbClr val="5E5E5E"/>
              </a:solidFill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6" name="object 6"/>
              <p:cNvSpPr/>
              <p:nvPr/>
            </p:nvSpPr>
            <p:spPr>
              <a:xfrm>
                <a:off x="3918809" y="5501362"/>
                <a:ext cx="4143163" cy="95250"/>
              </a:xfrm>
              <a:custGeom>
                <a:avLst/>
                <a:gdLst/>
                <a:ahLst/>
                <a:cxnLst/>
                <a:rect l="l" t="t" r="r" b="b"/>
                <a:pathLst>
                  <a:path w="6214745" h="142875">
                    <a:moveTo>
                      <a:pt x="124722" y="0"/>
                    </a:moveTo>
                    <a:lnTo>
                      <a:pt x="118756" y="2036"/>
                    </a:lnTo>
                    <a:lnTo>
                      <a:pt x="0" y="71310"/>
                    </a:lnTo>
                    <a:lnTo>
                      <a:pt x="118756" y="140585"/>
                    </a:lnTo>
                    <a:lnTo>
                      <a:pt x="124722" y="142621"/>
                    </a:lnTo>
                    <a:lnTo>
                      <a:pt x="130795" y="142226"/>
                    </a:lnTo>
                    <a:lnTo>
                      <a:pt x="136276" y="139581"/>
                    </a:lnTo>
                    <a:lnTo>
                      <a:pt x="140468" y="134873"/>
                    </a:lnTo>
                    <a:lnTo>
                      <a:pt x="142503" y="128906"/>
                    </a:lnTo>
                    <a:lnTo>
                      <a:pt x="142107" y="122833"/>
                    </a:lnTo>
                    <a:lnTo>
                      <a:pt x="139463" y="117351"/>
                    </a:lnTo>
                    <a:lnTo>
                      <a:pt x="134754" y="113161"/>
                    </a:lnTo>
                    <a:lnTo>
                      <a:pt x="90225" y="87185"/>
                    </a:lnTo>
                    <a:lnTo>
                      <a:pt x="31535" y="87185"/>
                    </a:lnTo>
                    <a:lnTo>
                      <a:pt x="31535" y="55435"/>
                    </a:lnTo>
                    <a:lnTo>
                      <a:pt x="90225" y="55435"/>
                    </a:lnTo>
                    <a:lnTo>
                      <a:pt x="134754" y="29460"/>
                    </a:lnTo>
                    <a:lnTo>
                      <a:pt x="139463" y="25269"/>
                    </a:lnTo>
                    <a:lnTo>
                      <a:pt x="142107" y="19788"/>
                    </a:lnTo>
                    <a:lnTo>
                      <a:pt x="142503" y="13715"/>
                    </a:lnTo>
                    <a:lnTo>
                      <a:pt x="140468" y="7749"/>
                    </a:lnTo>
                    <a:lnTo>
                      <a:pt x="136276" y="3040"/>
                    </a:lnTo>
                    <a:lnTo>
                      <a:pt x="130795" y="396"/>
                    </a:lnTo>
                    <a:lnTo>
                      <a:pt x="124722" y="0"/>
                    </a:lnTo>
                    <a:close/>
                  </a:path>
                  <a:path w="6214745" h="142875">
                    <a:moveTo>
                      <a:pt x="90225" y="55435"/>
                    </a:moveTo>
                    <a:lnTo>
                      <a:pt x="63011" y="71310"/>
                    </a:lnTo>
                    <a:lnTo>
                      <a:pt x="90225" y="87185"/>
                    </a:lnTo>
                    <a:lnTo>
                      <a:pt x="6214261" y="87187"/>
                    </a:lnTo>
                    <a:lnTo>
                      <a:pt x="6214261" y="55437"/>
                    </a:lnTo>
                    <a:lnTo>
                      <a:pt x="90225" y="55435"/>
                    </a:lnTo>
                    <a:close/>
                  </a:path>
                  <a:path w="6214745" h="142875">
                    <a:moveTo>
                      <a:pt x="31535" y="55435"/>
                    </a:moveTo>
                    <a:lnTo>
                      <a:pt x="31535" y="87185"/>
                    </a:lnTo>
                    <a:lnTo>
                      <a:pt x="90225" y="87185"/>
                    </a:lnTo>
                    <a:lnTo>
                      <a:pt x="86517" y="85023"/>
                    </a:lnTo>
                    <a:lnTo>
                      <a:pt x="39504" y="85023"/>
                    </a:lnTo>
                    <a:lnTo>
                      <a:pt x="39504" y="57598"/>
                    </a:lnTo>
                    <a:lnTo>
                      <a:pt x="86517" y="57598"/>
                    </a:lnTo>
                    <a:lnTo>
                      <a:pt x="90225" y="55435"/>
                    </a:lnTo>
                    <a:lnTo>
                      <a:pt x="31535" y="55435"/>
                    </a:lnTo>
                    <a:close/>
                  </a:path>
                  <a:path w="6214745" h="142875">
                    <a:moveTo>
                      <a:pt x="39504" y="57598"/>
                    </a:moveTo>
                    <a:lnTo>
                      <a:pt x="39504" y="85023"/>
                    </a:lnTo>
                    <a:lnTo>
                      <a:pt x="63011" y="71310"/>
                    </a:lnTo>
                    <a:lnTo>
                      <a:pt x="39504" y="57598"/>
                    </a:lnTo>
                    <a:close/>
                  </a:path>
                  <a:path w="6214745" h="142875">
                    <a:moveTo>
                      <a:pt x="63011" y="71310"/>
                    </a:moveTo>
                    <a:lnTo>
                      <a:pt x="39504" y="85023"/>
                    </a:lnTo>
                    <a:lnTo>
                      <a:pt x="86517" y="85023"/>
                    </a:lnTo>
                    <a:lnTo>
                      <a:pt x="63011" y="71310"/>
                    </a:lnTo>
                    <a:close/>
                  </a:path>
                  <a:path w="6214745" h="142875">
                    <a:moveTo>
                      <a:pt x="86517" y="57598"/>
                    </a:moveTo>
                    <a:lnTo>
                      <a:pt x="39504" y="57598"/>
                    </a:lnTo>
                    <a:lnTo>
                      <a:pt x="63011" y="71310"/>
                    </a:lnTo>
                    <a:lnTo>
                      <a:pt x="86517" y="57598"/>
                    </a:lnTo>
                    <a:close/>
                  </a:path>
                </a:pathLst>
              </a:custGeom>
              <a:solidFill>
                <a:srgbClr val="5E5E5E"/>
              </a:solidFill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7" name="object 7"/>
              <p:cNvSpPr txBox="1"/>
              <p:nvPr/>
            </p:nvSpPr>
            <p:spPr>
              <a:xfrm>
                <a:off x="1210207" y="4742349"/>
                <a:ext cx="436033" cy="254771"/>
              </a:xfrm>
              <a:prstGeom prst="rect">
                <a:avLst/>
              </a:prstGeom>
            </p:spPr>
            <p:txBody>
              <a:bodyPr vert="horz" wrap="square" lIns="0" tIns="8467" rIns="0" bIns="0" rtlCol="0">
                <a:spAutoFit/>
              </a:bodyPr>
              <a:lstStyle/>
              <a:p>
                <a:pPr marL="8467">
                  <a:spcBef>
                    <a:spcPts val="67"/>
                  </a:spcBef>
                </a:pPr>
                <a:r>
                  <a:rPr sz="1600" dirty="0">
                    <a:latin typeface="Trebuchet MS"/>
                    <a:cs typeface="Trebuchet MS"/>
                  </a:rPr>
                  <a:t>Da</a:t>
                </a:r>
                <a:r>
                  <a:rPr sz="1600" spc="-3" dirty="0">
                    <a:latin typeface="Trebuchet MS"/>
                    <a:cs typeface="Trebuchet MS"/>
                  </a:rPr>
                  <a:t>t</a:t>
                </a:r>
                <a:r>
                  <a:rPr sz="1600" dirty="0">
                    <a:latin typeface="Trebuchet MS"/>
                    <a:cs typeface="Trebuchet MS"/>
                  </a:rPr>
                  <a:t>a</a:t>
                </a:r>
                <a:endParaRPr sz="1600">
                  <a:latin typeface="Trebuchet MS"/>
                  <a:cs typeface="Trebuchet MS"/>
                </a:endParaRPr>
              </a:p>
            </p:txBody>
          </p:sp>
          <p:sp>
            <p:nvSpPr>
              <p:cNvPr id="9" name="object 9"/>
              <p:cNvSpPr txBox="1"/>
              <p:nvPr/>
            </p:nvSpPr>
            <p:spPr>
              <a:xfrm>
                <a:off x="4165523" y="5605949"/>
                <a:ext cx="3613573" cy="254771"/>
              </a:xfrm>
              <a:prstGeom prst="rect">
                <a:avLst/>
              </a:prstGeom>
            </p:spPr>
            <p:txBody>
              <a:bodyPr vert="horz" wrap="square" lIns="0" tIns="8467" rIns="0" bIns="0" rtlCol="0">
                <a:spAutoFit/>
              </a:bodyPr>
              <a:lstStyle/>
              <a:p>
                <a:pPr marL="8467">
                  <a:spcBef>
                    <a:spcPts val="67"/>
                  </a:spcBef>
                </a:pPr>
                <a:r>
                  <a:rPr sz="1600" dirty="0">
                    <a:latin typeface="Arial MT"/>
                    <a:cs typeface="Arial MT"/>
                  </a:rPr>
                  <a:t>Reverse</a:t>
                </a:r>
                <a:r>
                  <a:rPr sz="1600" spc="-13" dirty="0">
                    <a:latin typeface="Arial MT"/>
                    <a:cs typeface="Arial MT"/>
                  </a:rPr>
                  <a:t> </a:t>
                </a:r>
                <a:r>
                  <a:rPr sz="1600" dirty="0">
                    <a:latin typeface="Arial MT"/>
                    <a:cs typeface="Arial MT"/>
                  </a:rPr>
                  <a:t>denoising</a:t>
                </a:r>
                <a:r>
                  <a:rPr sz="1600" spc="-13" dirty="0">
                    <a:latin typeface="Arial MT"/>
                    <a:cs typeface="Arial MT"/>
                  </a:rPr>
                  <a:t> </a:t>
                </a:r>
                <a:r>
                  <a:rPr sz="1600" dirty="0">
                    <a:latin typeface="Arial MT"/>
                    <a:cs typeface="Arial MT"/>
                  </a:rPr>
                  <a:t>process</a:t>
                </a:r>
                <a:r>
                  <a:rPr sz="1600" spc="-13" dirty="0">
                    <a:latin typeface="Arial MT"/>
                    <a:cs typeface="Arial MT"/>
                  </a:rPr>
                  <a:t> </a:t>
                </a:r>
                <a:r>
                  <a:rPr sz="1600" spc="-3" dirty="0">
                    <a:latin typeface="Arial MT"/>
                    <a:cs typeface="Arial MT"/>
                  </a:rPr>
                  <a:t>(generative)</a:t>
                </a:r>
                <a:endParaRPr sz="1600">
                  <a:latin typeface="Arial MT"/>
                  <a:cs typeface="Arial MT"/>
                </a:endParaRPr>
              </a:p>
            </p:txBody>
          </p:sp>
          <p:pic>
            <p:nvPicPr>
              <p:cNvPr id="10" name="object 10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099203" y="4315851"/>
                <a:ext cx="1114704" cy="1114709"/>
              </a:xfrm>
              <a:prstGeom prst="rect">
                <a:avLst/>
              </a:prstGeom>
            </p:spPr>
          </p:pic>
          <p:pic>
            <p:nvPicPr>
              <p:cNvPr id="11" name="object 11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171281" y="4315851"/>
                <a:ext cx="1114709" cy="1114709"/>
              </a:xfrm>
              <a:prstGeom prst="rect">
                <a:avLst/>
              </a:prstGeom>
            </p:spPr>
          </p:pic>
          <p:pic>
            <p:nvPicPr>
              <p:cNvPr id="12" name="object 12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325935" y="4315851"/>
                <a:ext cx="1114709" cy="1114709"/>
              </a:xfrm>
              <a:prstGeom prst="rect">
                <a:avLst/>
              </a:prstGeom>
            </p:spPr>
          </p:pic>
          <p:pic>
            <p:nvPicPr>
              <p:cNvPr id="13" name="object 13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480589" y="4315851"/>
                <a:ext cx="1114709" cy="1114709"/>
              </a:xfrm>
              <a:prstGeom prst="rect">
                <a:avLst/>
              </a:prstGeom>
            </p:spPr>
          </p:pic>
          <p:pic>
            <p:nvPicPr>
              <p:cNvPr id="14" name="object 14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635242" y="4315851"/>
                <a:ext cx="1114709" cy="1114709"/>
              </a:xfrm>
              <a:prstGeom prst="rect">
                <a:avLst/>
              </a:prstGeom>
            </p:spPr>
          </p:pic>
          <p:pic>
            <p:nvPicPr>
              <p:cNvPr id="15" name="object 15"/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789896" y="4315851"/>
                <a:ext cx="1114709" cy="1114709"/>
              </a:xfrm>
              <a:prstGeom prst="rect">
                <a:avLst/>
              </a:prstGeom>
            </p:spPr>
          </p:pic>
          <p:pic>
            <p:nvPicPr>
              <p:cNvPr id="16" name="object 16"/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944550" y="4315851"/>
                <a:ext cx="1114707" cy="1114709"/>
              </a:xfrm>
              <a:prstGeom prst="rect">
                <a:avLst/>
              </a:prstGeom>
            </p:spPr>
          </p:pic>
        </p:grpSp>
      </p:grpSp>
      <p:sp>
        <p:nvSpPr>
          <p:cNvPr id="17" name="object 17"/>
          <p:cNvSpPr txBox="1"/>
          <p:nvPr/>
        </p:nvSpPr>
        <p:spPr>
          <a:xfrm>
            <a:off x="81425" y="6008423"/>
            <a:ext cx="6148493" cy="50270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8467" marR="3387">
              <a:lnSpc>
                <a:spcPts val="1267"/>
              </a:lnSpc>
              <a:spcBef>
                <a:spcPts val="120"/>
              </a:spcBef>
            </a:pP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Sohl-Dickstein</a:t>
            </a:r>
            <a:r>
              <a:rPr sz="1067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et</a:t>
            </a:r>
            <a:r>
              <a:rPr sz="1067" u="sng" spc="10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al.,</a:t>
            </a:r>
            <a:r>
              <a:rPr sz="1067" u="sng" spc="10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Deep</a:t>
            </a:r>
            <a:r>
              <a:rPr sz="1067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Unsupervised</a:t>
            </a:r>
            <a:r>
              <a:rPr sz="1067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Learning</a:t>
            </a:r>
            <a:r>
              <a:rPr sz="1067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using</a:t>
            </a:r>
            <a:r>
              <a:rPr sz="1067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Nonequilibrium</a:t>
            </a:r>
            <a:r>
              <a:rPr sz="1067" u="sng" spc="-10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Thermodynamics,</a:t>
            </a:r>
            <a:r>
              <a:rPr sz="1067" u="sng" spc="10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ICML</a:t>
            </a:r>
            <a:r>
              <a:rPr sz="1067" u="sng" spc="-3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2015 </a:t>
            </a:r>
            <a:r>
              <a:rPr sz="1067" spc="-287" dirty="0">
                <a:solidFill>
                  <a:srgbClr val="0071C5"/>
                </a:solid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Ho</a:t>
            </a:r>
            <a:r>
              <a:rPr sz="1067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et</a:t>
            </a:r>
            <a:r>
              <a:rPr sz="1067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al.,</a:t>
            </a:r>
            <a:r>
              <a:rPr sz="1067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Denoising</a:t>
            </a:r>
            <a:r>
              <a:rPr sz="1067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Diffusion</a:t>
            </a:r>
            <a:r>
              <a:rPr sz="1067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Probabilistic</a:t>
            </a:r>
            <a:r>
              <a:rPr sz="1067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Models,</a:t>
            </a:r>
            <a:r>
              <a:rPr sz="1067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NeurIPS</a:t>
            </a:r>
            <a:r>
              <a:rPr sz="1067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2020</a:t>
            </a:r>
            <a:endParaRPr sz="1067" dirty="0">
              <a:latin typeface="Arial MT"/>
              <a:cs typeface="Arial MT"/>
            </a:endParaRPr>
          </a:p>
          <a:p>
            <a:pPr marL="8467">
              <a:lnSpc>
                <a:spcPts val="1237"/>
              </a:lnSpc>
            </a:pP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Song</a:t>
            </a:r>
            <a:r>
              <a:rPr sz="1067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et</a:t>
            </a:r>
            <a:r>
              <a:rPr sz="1067" u="sng" spc="1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al.,</a:t>
            </a:r>
            <a:r>
              <a:rPr sz="1067" u="sng" spc="1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Score-Based</a:t>
            </a:r>
            <a:r>
              <a:rPr sz="1067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Generative</a:t>
            </a:r>
            <a:r>
              <a:rPr sz="1067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Modeling</a:t>
            </a:r>
            <a:r>
              <a:rPr sz="1067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through</a:t>
            </a:r>
            <a:r>
              <a:rPr sz="1067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Stochastic</a:t>
            </a:r>
            <a:r>
              <a:rPr sz="1067" u="sng" spc="10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Differential</a:t>
            </a:r>
            <a:r>
              <a:rPr sz="1067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Equations,</a:t>
            </a:r>
            <a:r>
              <a:rPr sz="1067" u="sng" spc="1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ICLR</a:t>
            </a:r>
            <a:r>
              <a:rPr sz="1067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2021</a:t>
            </a:r>
            <a:endParaRPr sz="1067" dirty="0">
              <a:latin typeface="Arial MT"/>
              <a:cs typeface="Arial MT"/>
            </a:endParaRPr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532AEE1F-147D-CD5B-9AC6-EE893C0C4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A849A-1B89-4BC5-8896-0222D80CC31A}" type="datetime1">
              <a:rPr lang="en-US" smtClean="0"/>
              <a:t>11/10/2025</a:t>
            </a:fld>
            <a:endParaRPr lang="en-US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86894B44-3A62-B7FB-03FC-2D6B919C1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420D5C4F-C70C-2A32-59CE-188038CB6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ontent Placeholder 49">
            <a:extLst>
              <a:ext uri="{FF2B5EF4-FFF2-40B4-BE49-F238E27FC236}">
                <a16:creationId xmlns:a16="http://schemas.microsoft.com/office/drawing/2014/main" id="{06E490C4-18E5-F252-80D9-747F9EADF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85033"/>
            <a:ext cx="10972800" cy="4525963"/>
          </a:xfrm>
        </p:spPr>
        <p:txBody>
          <a:bodyPr/>
          <a:lstStyle/>
          <a:p>
            <a:r>
              <a:rPr lang="en-US" sz="2800" spc="3" dirty="0">
                <a:latin typeface="Trebuchet MS"/>
                <a:cs typeface="Trebuchet MS"/>
              </a:rPr>
              <a:t>The</a:t>
            </a:r>
            <a:r>
              <a:rPr lang="en-US" sz="2800" spc="17" dirty="0">
                <a:latin typeface="Trebuchet MS"/>
                <a:cs typeface="Trebuchet MS"/>
              </a:rPr>
              <a:t> </a:t>
            </a:r>
            <a:r>
              <a:rPr lang="en-US" sz="2800" spc="7" dirty="0">
                <a:latin typeface="Trebuchet MS"/>
                <a:cs typeface="Trebuchet MS"/>
              </a:rPr>
              <a:t>formal</a:t>
            </a:r>
            <a:r>
              <a:rPr lang="en-US" sz="2800" spc="13" dirty="0">
                <a:latin typeface="Trebuchet MS"/>
                <a:cs typeface="Trebuchet MS"/>
              </a:rPr>
              <a:t> </a:t>
            </a:r>
            <a:r>
              <a:rPr lang="en-US" sz="2800" spc="3" dirty="0">
                <a:latin typeface="Trebuchet MS"/>
                <a:cs typeface="Trebuchet MS"/>
              </a:rPr>
              <a:t>definition</a:t>
            </a:r>
            <a:r>
              <a:rPr lang="en-US" sz="2800" spc="17" dirty="0">
                <a:latin typeface="Trebuchet MS"/>
                <a:cs typeface="Trebuchet MS"/>
              </a:rPr>
              <a:t> </a:t>
            </a:r>
            <a:r>
              <a:rPr lang="en-US" sz="2800" spc="3" dirty="0">
                <a:latin typeface="Trebuchet MS"/>
                <a:cs typeface="Trebuchet MS"/>
              </a:rPr>
              <a:t>of</a:t>
            </a:r>
            <a:r>
              <a:rPr lang="en-US" sz="2800" spc="13" dirty="0">
                <a:latin typeface="Trebuchet MS"/>
                <a:cs typeface="Trebuchet MS"/>
              </a:rPr>
              <a:t> </a:t>
            </a:r>
            <a:r>
              <a:rPr lang="en-US" sz="2800" spc="3" dirty="0">
                <a:latin typeface="Trebuchet MS"/>
                <a:cs typeface="Trebuchet MS"/>
              </a:rPr>
              <a:t>the</a:t>
            </a:r>
            <a:r>
              <a:rPr lang="en-US" sz="2800" spc="20" dirty="0">
                <a:latin typeface="Trebuchet MS"/>
                <a:cs typeface="Trebuchet MS"/>
              </a:rPr>
              <a:t> </a:t>
            </a:r>
            <a:r>
              <a:rPr lang="en-US" sz="2800" spc="7" dirty="0">
                <a:latin typeface="Trebuchet MS"/>
                <a:cs typeface="Trebuchet MS"/>
              </a:rPr>
              <a:t>forward</a:t>
            </a:r>
            <a:r>
              <a:rPr lang="en-US" sz="2800" spc="17" dirty="0">
                <a:latin typeface="Trebuchet MS"/>
                <a:cs typeface="Trebuchet MS"/>
              </a:rPr>
              <a:t> </a:t>
            </a:r>
            <a:r>
              <a:rPr lang="en-US" sz="2800" spc="7" dirty="0">
                <a:latin typeface="Trebuchet MS"/>
                <a:cs typeface="Trebuchet MS"/>
              </a:rPr>
              <a:t>process</a:t>
            </a:r>
            <a:r>
              <a:rPr lang="en-US" sz="2800" spc="20" dirty="0">
                <a:latin typeface="Trebuchet MS"/>
                <a:cs typeface="Trebuchet MS"/>
              </a:rPr>
              <a:t> </a:t>
            </a:r>
            <a:r>
              <a:rPr lang="en-US" sz="2800" dirty="0">
                <a:latin typeface="Trebuchet MS"/>
                <a:cs typeface="Trebuchet MS"/>
              </a:rPr>
              <a:t>in</a:t>
            </a:r>
            <a:r>
              <a:rPr lang="en-US" sz="2800" spc="17" dirty="0">
                <a:latin typeface="Trebuchet MS"/>
                <a:cs typeface="Trebuchet MS"/>
              </a:rPr>
              <a:t> </a:t>
            </a:r>
            <a:r>
              <a:rPr lang="en-US" sz="2800" dirty="0">
                <a:latin typeface="Trebuchet MS"/>
                <a:cs typeface="Trebuchet MS"/>
              </a:rPr>
              <a:t>T</a:t>
            </a:r>
            <a:r>
              <a:rPr lang="en-US" sz="2800" spc="17" dirty="0">
                <a:latin typeface="Trebuchet MS"/>
                <a:cs typeface="Trebuchet MS"/>
              </a:rPr>
              <a:t> </a:t>
            </a:r>
            <a:r>
              <a:rPr lang="en-US" sz="2800" spc="7" dirty="0">
                <a:latin typeface="Trebuchet MS"/>
                <a:cs typeface="Trebuchet MS"/>
              </a:rPr>
              <a:t>steps:</a:t>
            </a:r>
          </a:p>
          <a:p>
            <a:r>
              <a:rPr lang="en-US" spc="7" dirty="0">
                <a:latin typeface="Trebuchet MS"/>
                <a:cs typeface="Trebuchet MS"/>
              </a:rPr>
              <a:t>Mean:              Variance:</a:t>
            </a:r>
          </a:p>
          <a:p>
            <a:r>
              <a:rPr lang="en-US" sz="2800" spc="7" dirty="0">
                <a:latin typeface="Trebuchet MS"/>
                <a:cs typeface="Trebuchet MS"/>
              </a:rPr>
              <a:t>Can be a small value +</a:t>
            </a:r>
            <a:r>
              <a:rPr lang="en-US" sz="2800" spc="7" dirty="0" err="1">
                <a:latin typeface="Trebuchet MS"/>
                <a:cs typeface="Trebuchet MS"/>
              </a:rPr>
              <a:t>v</a:t>
            </a:r>
            <a:r>
              <a:rPr lang="en-US" spc="7" dirty="0" err="1">
                <a:latin typeface="Trebuchet MS"/>
                <a:cs typeface="Trebuchet MS"/>
              </a:rPr>
              <a:t>e</a:t>
            </a:r>
            <a:endParaRPr lang="en-US" sz="2800" dirty="0">
              <a:latin typeface="Trebuchet MS"/>
              <a:cs typeface="Trebuchet MS"/>
            </a:endParaRPr>
          </a:p>
          <a:p>
            <a:endParaRPr lang="en-US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spcBef>
                <a:spcPts val="67"/>
              </a:spcBef>
            </a:pPr>
            <a:r>
              <a:rPr spc="-13" dirty="0"/>
              <a:t>Forward</a:t>
            </a:r>
            <a:r>
              <a:rPr spc="-47" dirty="0"/>
              <a:t> </a:t>
            </a:r>
            <a:r>
              <a:rPr spc="-13" dirty="0"/>
              <a:t>Diffusion</a:t>
            </a:r>
            <a:r>
              <a:rPr spc="-43" dirty="0"/>
              <a:t> </a:t>
            </a:r>
            <a:r>
              <a:rPr spc="-13" dirty="0"/>
              <a:t>Process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9635" y="2717286"/>
            <a:ext cx="7249147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4115852">
              <a:spcBef>
                <a:spcPts val="3"/>
              </a:spcBef>
            </a:pPr>
            <a:r>
              <a:rPr lang="en-US" sz="1600" spc="-3" dirty="0">
                <a:latin typeface="Arial MT"/>
                <a:cs typeface="Arial MT"/>
              </a:rPr>
              <a:t>Forward</a:t>
            </a:r>
            <a:r>
              <a:rPr lang="en-US" sz="1600" spc="-7" dirty="0">
                <a:latin typeface="Arial MT"/>
                <a:cs typeface="Arial MT"/>
              </a:rPr>
              <a:t> diffusion</a:t>
            </a:r>
            <a:r>
              <a:rPr lang="en-US" sz="1600" spc="-3" dirty="0">
                <a:latin typeface="Arial MT"/>
                <a:cs typeface="Arial MT"/>
              </a:rPr>
              <a:t> </a:t>
            </a:r>
            <a:r>
              <a:rPr lang="en-US" sz="1600" dirty="0">
                <a:latin typeface="Arial MT"/>
                <a:cs typeface="Arial MT"/>
              </a:rPr>
              <a:t>process</a:t>
            </a:r>
            <a:r>
              <a:rPr lang="en-US" sz="1600" spc="-3" dirty="0">
                <a:latin typeface="Arial MT"/>
                <a:cs typeface="Arial MT"/>
              </a:rPr>
              <a:t> (fixed)</a:t>
            </a:r>
            <a:endParaRPr lang="en-US" sz="1600" dirty="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53113" y="2998843"/>
            <a:ext cx="4143163" cy="95250"/>
          </a:xfrm>
          <a:custGeom>
            <a:avLst/>
            <a:gdLst/>
            <a:ahLst/>
            <a:cxnLst/>
            <a:rect l="l" t="t" r="r" b="b"/>
            <a:pathLst>
              <a:path w="6214745" h="142875">
                <a:moveTo>
                  <a:pt x="6089538" y="0"/>
                </a:moveTo>
                <a:lnTo>
                  <a:pt x="6083465" y="396"/>
                </a:lnTo>
                <a:lnTo>
                  <a:pt x="6077984" y="3040"/>
                </a:lnTo>
                <a:lnTo>
                  <a:pt x="6073794" y="7749"/>
                </a:lnTo>
                <a:lnTo>
                  <a:pt x="6071757" y="13715"/>
                </a:lnTo>
                <a:lnTo>
                  <a:pt x="6072153" y="19788"/>
                </a:lnTo>
                <a:lnTo>
                  <a:pt x="6074797" y="25269"/>
                </a:lnTo>
                <a:lnTo>
                  <a:pt x="6079506" y="29460"/>
                </a:lnTo>
                <a:lnTo>
                  <a:pt x="6124035" y="55435"/>
                </a:lnTo>
                <a:lnTo>
                  <a:pt x="6182727" y="55435"/>
                </a:lnTo>
                <a:lnTo>
                  <a:pt x="6182727" y="87185"/>
                </a:lnTo>
                <a:lnTo>
                  <a:pt x="6124035" y="87185"/>
                </a:lnTo>
                <a:lnTo>
                  <a:pt x="6079506" y="113161"/>
                </a:lnTo>
                <a:lnTo>
                  <a:pt x="6074797" y="117351"/>
                </a:lnTo>
                <a:lnTo>
                  <a:pt x="6072153" y="122833"/>
                </a:lnTo>
                <a:lnTo>
                  <a:pt x="6071757" y="128906"/>
                </a:lnTo>
                <a:lnTo>
                  <a:pt x="6073794" y="134873"/>
                </a:lnTo>
                <a:lnTo>
                  <a:pt x="6077984" y="139581"/>
                </a:lnTo>
                <a:lnTo>
                  <a:pt x="6083465" y="142226"/>
                </a:lnTo>
                <a:lnTo>
                  <a:pt x="6089538" y="142621"/>
                </a:lnTo>
                <a:lnTo>
                  <a:pt x="6095504" y="140585"/>
                </a:lnTo>
                <a:lnTo>
                  <a:pt x="6187047" y="87185"/>
                </a:lnTo>
                <a:lnTo>
                  <a:pt x="6182727" y="87185"/>
                </a:lnTo>
                <a:lnTo>
                  <a:pt x="6187050" y="87184"/>
                </a:lnTo>
                <a:lnTo>
                  <a:pt x="6214262" y="71310"/>
                </a:lnTo>
                <a:lnTo>
                  <a:pt x="6095504" y="2036"/>
                </a:lnTo>
                <a:lnTo>
                  <a:pt x="6089538" y="0"/>
                </a:lnTo>
                <a:close/>
              </a:path>
              <a:path w="6214745" h="142875">
                <a:moveTo>
                  <a:pt x="6151249" y="71310"/>
                </a:moveTo>
                <a:lnTo>
                  <a:pt x="6124035" y="87185"/>
                </a:lnTo>
                <a:lnTo>
                  <a:pt x="6182727" y="87185"/>
                </a:lnTo>
                <a:lnTo>
                  <a:pt x="6182727" y="85023"/>
                </a:lnTo>
                <a:lnTo>
                  <a:pt x="6174756" y="85023"/>
                </a:lnTo>
                <a:lnTo>
                  <a:pt x="6151249" y="71310"/>
                </a:lnTo>
                <a:close/>
              </a:path>
              <a:path w="6214745" h="142875">
                <a:moveTo>
                  <a:pt x="0" y="55434"/>
                </a:moveTo>
                <a:lnTo>
                  <a:pt x="0" y="87184"/>
                </a:lnTo>
                <a:lnTo>
                  <a:pt x="6124037" y="87184"/>
                </a:lnTo>
                <a:lnTo>
                  <a:pt x="6151249" y="71310"/>
                </a:lnTo>
                <a:lnTo>
                  <a:pt x="6124035" y="55435"/>
                </a:lnTo>
                <a:lnTo>
                  <a:pt x="0" y="55434"/>
                </a:lnTo>
                <a:close/>
              </a:path>
              <a:path w="6214745" h="142875">
                <a:moveTo>
                  <a:pt x="6174756" y="57598"/>
                </a:moveTo>
                <a:lnTo>
                  <a:pt x="6151249" y="71310"/>
                </a:lnTo>
                <a:lnTo>
                  <a:pt x="6174756" y="85023"/>
                </a:lnTo>
                <a:lnTo>
                  <a:pt x="6174756" y="57598"/>
                </a:lnTo>
                <a:close/>
              </a:path>
              <a:path w="6214745" h="142875">
                <a:moveTo>
                  <a:pt x="6182727" y="57598"/>
                </a:moveTo>
                <a:lnTo>
                  <a:pt x="6174756" y="57598"/>
                </a:lnTo>
                <a:lnTo>
                  <a:pt x="6174756" y="85023"/>
                </a:lnTo>
                <a:lnTo>
                  <a:pt x="6182727" y="85023"/>
                </a:lnTo>
                <a:lnTo>
                  <a:pt x="6182727" y="57598"/>
                </a:lnTo>
                <a:close/>
              </a:path>
              <a:path w="6214745" h="142875">
                <a:moveTo>
                  <a:pt x="6124035" y="55435"/>
                </a:moveTo>
                <a:lnTo>
                  <a:pt x="6151249" y="71310"/>
                </a:lnTo>
                <a:lnTo>
                  <a:pt x="6174756" y="57598"/>
                </a:lnTo>
                <a:lnTo>
                  <a:pt x="6182727" y="57598"/>
                </a:lnTo>
                <a:lnTo>
                  <a:pt x="6182727" y="55435"/>
                </a:lnTo>
                <a:lnTo>
                  <a:pt x="6124035" y="55435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" name="object 5"/>
          <p:cNvSpPr txBox="1"/>
          <p:nvPr/>
        </p:nvSpPr>
        <p:spPr>
          <a:xfrm>
            <a:off x="1344462" y="3575981"/>
            <a:ext cx="436033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dirty="0">
                <a:latin typeface="Trebuchet MS"/>
                <a:cs typeface="Trebuchet MS"/>
              </a:rPr>
              <a:t>Da</a:t>
            </a:r>
            <a:r>
              <a:rPr sz="1600" spc="-3" dirty="0">
                <a:latin typeface="Trebuchet MS"/>
                <a:cs typeface="Trebuchet MS"/>
              </a:rPr>
              <a:t>t</a:t>
            </a:r>
            <a:r>
              <a:rPr sz="1600" dirty="0">
                <a:latin typeface="Trebuchet MS"/>
                <a:cs typeface="Trebuchet MS"/>
              </a:rPr>
              <a:t>a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90784" y="3575981"/>
            <a:ext cx="508000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spc="3" dirty="0">
                <a:latin typeface="Trebuchet MS"/>
                <a:cs typeface="Trebuchet MS"/>
              </a:rPr>
              <a:t>N</a:t>
            </a:r>
            <a:r>
              <a:rPr sz="1600" spc="-3" dirty="0">
                <a:latin typeface="Trebuchet MS"/>
                <a:cs typeface="Trebuchet MS"/>
              </a:rPr>
              <a:t>o</a:t>
            </a:r>
            <a:r>
              <a:rPr sz="1600" dirty="0">
                <a:latin typeface="Trebuchet MS"/>
                <a:cs typeface="Trebuchet MS"/>
              </a:rPr>
              <a:t>ise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33459" y="3149112"/>
            <a:ext cx="1114704" cy="11147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05537" y="3149112"/>
            <a:ext cx="1114708" cy="111470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60191" y="3149112"/>
            <a:ext cx="1114709" cy="111470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14845" y="3149112"/>
            <a:ext cx="1114709" cy="111470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69499" y="3149112"/>
            <a:ext cx="1114708" cy="111470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24152" y="3149112"/>
            <a:ext cx="1114709" cy="111470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078805" y="3149112"/>
            <a:ext cx="1114707" cy="1114709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2867410" y="4621249"/>
            <a:ext cx="1033357" cy="133350"/>
          </a:xfrm>
          <a:custGeom>
            <a:avLst/>
            <a:gdLst/>
            <a:ahLst/>
            <a:cxnLst/>
            <a:rect l="l" t="t" r="r" b="b"/>
            <a:pathLst>
              <a:path w="1550035" h="200025">
                <a:moveTo>
                  <a:pt x="17735" y="33774"/>
                </a:moveTo>
                <a:lnTo>
                  <a:pt x="18666" y="77292"/>
                </a:lnTo>
                <a:lnTo>
                  <a:pt x="60145" y="95882"/>
                </a:lnTo>
                <a:lnTo>
                  <a:pt x="106927" y="113139"/>
                </a:lnTo>
                <a:lnTo>
                  <a:pt x="158722" y="129034"/>
                </a:lnTo>
                <a:lnTo>
                  <a:pt x="215226" y="143517"/>
                </a:lnTo>
                <a:lnTo>
                  <a:pt x="308278" y="162472"/>
                </a:lnTo>
                <a:lnTo>
                  <a:pt x="375155" y="173112"/>
                </a:lnTo>
                <a:lnTo>
                  <a:pt x="445642" y="182082"/>
                </a:lnTo>
                <a:lnTo>
                  <a:pt x="527944" y="190017"/>
                </a:lnTo>
                <a:lnTo>
                  <a:pt x="611089" y="195512"/>
                </a:lnTo>
                <a:lnTo>
                  <a:pt x="694535" y="198635"/>
                </a:lnTo>
                <a:lnTo>
                  <a:pt x="777735" y="199449"/>
                </a:lnTo>
                <a:lnTo>
                  <a:pt x="860145" y="198023"/>
                </a:lnTo>
                <a:lnTo>
                  <a:pt x="941222" y="194417"/>
                </a:lnTo>
                <a:lnTo>
                  <a:pt x="1020422" y="188695"/>
                </a:lnTo>
                <a:lnTo>
                  <a:pt x="1097203" y="180919"/>
                </a:lnTo>
                <a:lnTo>
                  <a:pt x="1171028" y="171145"/>
                </a:lnTo>
                <a:lnTo>
                  <a:pt x="1229836" y="161356"/>
                </a:lnTo>
                <a:lnTo>
                  <a:pt x="777078" y="161356"/>
                </a:lnTo>
                <a:lnTo>
                  <a:pt x="694910" y="160536"/>
                </a:lnTo>
                <a:lnTo>
                  <a:pt x="612517" y="157439"/>
                </a:lnTo>
                <a:lnTo>
                  <a:pt x="530459" y="152001"/>
                </a:lnTo>
                <a:lnTo>
                  <a:pt x="449303" y="144158"/>
                </a:lnTo>
                <a:lnTo>
                  <a:pt x="379970" y="135317"/>
                </a:lnTo>
                <a:lnTo>
                  <a:pt x="314270" y="124846"/>
                </a:lnTo>
                <a:lnTo>
                  <a:pt x="252587" y="112843"/>
                </a:lnTo>
                <a:lnTo>
                  <a:pt x="195475" y="99452"/>
                </a:lnTo>
                <a:lnTo>
                  <a:pt x="142948" y="84701"/>
                </a:lnTo>
                <a:lnTo>
                  <a:pt x="95552" y="68742"/>
                </a:lnTo>
                <a:lnTo>
                  <a:pt x="53679" y="51710"/>
                </a:lnTo>
                <a:lnTo>
                  <a:pt x="34940" y="42843"/>
                </a:lnTo>
                <a:lnTo>
                  <a:pt x="17735" y="33774"/>
                </a:lnTo>
                <a:close/>
              </a:path>
              <a:path w="1550035" h="200025">
                <a:moveTo>
                  <a:pt x="1538491" y="59839"/>
                </a:moveTo>
                <a:lnTo>
                  <a:pt x="1455873" y="59839"/>
                </a:lnTo>
                <a:lnTo>
                  <a:pt x="1472459" y="94140"/>
                </a:lnTo>
                <a:lnTo>
                  <a:pt x="1455445" y="102367"/>
                </a:lnTo>
                <a:lnTo>
                  <a:pt x="1489227" y="170837"/>
                </a:lnTo>
                <a:lnTo>
                  <a:pt x="1538491" y="59839"/>
                </a:lnTo>
                <a:close/>
              </a:path>
              <a:path w="1550035" h="200025">
                <a:moveTo>
                  <a:pt x="1438586" y="68198"/>
                </a:moveTo>
                <a:lnTo>
                  <a:pt x="1386624" y="85744"/>
                </a:lnTo>
                <a:lnTo>
                  <a:pt x="1329274" y="101531"/>
                </a:lnTo>
                <a:lnTo>
                  <a:pt x="1266837" y="115658"/>
                </a:lnTo>
                <a:lnTo>
                  <a:pt x="1164776" y="133562"/>
                </a:lnTo>
                <a:lnTo>
                  <a:pt x="1092208" y="143148"/>
                </a:lnTo>
                <a:lnTo>
                  <a:pt x="1016588" y="150789"/>
                </a:lnTo>
                <a:lnTo>
                  <a:pt x="938481" y="156415"/>
                </a:lnTo>
                <a:lnTo>
                  <a:pt x="858456" y="159960"/>
                </a:lnTo>
                <a:lnTo>
                  <a:pt x="777078" y="161356"/>
                </a:lnTo>
                <a:lnTo>
                  <a:pt x="1229836" y="161356"/>
                </a:lnTo>
                <a:lnTo>
                  <a:pt x="1274861" y="152904"/>
                </a:lnTo>
                <a:lnTo>
                  <a:pt x="1338941" y="138384"/>
                </a:lnTo>
                <a:lnTo>
                  <a:pt x="1398220" y="122036"/>
                </a:lnTo>
                <a:lnTo>
                  <a:pt x="1453530" y="103292"/>
                </a:lnTo>
                <a:lnTo>
                  <a:pt x="1455445" y="102367"/>
                </a:lnTo>
                <a:lnTo>
                  <a:pt x="1438586" y="68198"/>
                </a:lnTo>
                <a:close/>
              </a:path>
              <a:path w="1550035" h="200025">
                <a:moveTo>
                  <a:pt x="1455873" y="59839"/>
                </a:moveTo>
                <a:lnTo>
                  <a:pt x="1438586" y="68198"/>
                </a:lnTo>
                <a:lnTo>
                  <a:pt x="1455445" y="102367"/>
                </a:lnTo>
                <a:lnTo>
                  <a:pt x="1472459" y="94140"/>
                </a:lnTo>
                <a:lnTo>
                  <a:pt x="1455873" y="59839"/>
                </a:lnTo>
                <a:close/>
              </a:path>
              <a:path w="1550035" h="200025">
                <a:moveTo>
                  <a:pt x="1404938" y="0"/>
                </a:moveTo>
                <a:lnTo>
                  <a:pt x="1438586" y="68198"/>
                </a:lnTo>
                <a:lnTo>
                  <a:pt x="1455873" y="59839"/>
                </a:lnTo>
                <a:lnTo>
                  <a:pt x="1538491" y="59839"/>
                </a:lnTo>
                <a:lnTo>
                  <a:pt x="1549585" y="34844"/>
                </a:lnTo>
                <a:lnTo>
                  <a:pt x="1404938" y="0"/>
                </a:lnTo>
                <a:close/>
              </a:path>
            </a:pathLst>
          </a:custGeom>
          <a:solidFill>
            <a:srgbClr val="B6476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grpSp>
        <p:nvGrpSpPr>
          <p:cNvPr id="15" name="object 15"/>
          <p:cNvGrpSpPr/>
          <p:nvPr/>
        </p:nvGrpSpPr>
        <p:grpSpPr>
          <a:xfrm>
            <a:off x="3120123" y="4848352"/>
            <a:ext cx="519430" cy="256540"/>
            <a:chOff x="4680184" y="7272528"/>
            <a:chExt cx="779145" cy="384810"/>
          </a:xfrm>
        </p:grpSpPr>
        <p:sp>
          <p:nvSpPr>
            <p:cNvPr id="16" name="object 16"/>
            <p:cNvSpPr/>
            <p:nvPr/>
          </p:nvSpPr>
          <p:spPr>
            <a:xfrm>
              <a:off x="4680184" y="7647798"/>
              <a:ext cx="779145" cy="0"/>
            </a:xfrm>
            <a:custGeom>
              <a:avLst/>
              <a:gdLst/>
              <a:ahLst/>
              <a:cxnLst/>
              <a:rect l="l" t="t" r="r" b="b"/>
              <a:pathLst>
                <a:path w="779145">
                  <a:moveTo>
                    <a:pt x="0" y="1"/>
                  </a:moveTo>
                  <a:lnTo>
                    <a:pt x="779009" y="0"/>
                  </a:lnTo>
                </a:path>
              </a:pathLst>
            </a:custGeom>
            <a:ln w="19050">
              <a:solidFill>
                <a:srgbClr val="B6476F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85359" y="7272528"/>
              <a:ext cx="551688" cy="350519"/>
            </a:xfrm>
            <a:prstGeom prst="rect">
              <a:avLst/>
            </a:prstGeom>
          </p:spPr>
        </p:pic>
      </p:grpSp>
      <p:sp>
        <p:nvSpPr>
          <p:cNvPr id="18" name="object 18"/>
          <p:cNvSpPr/>
          <p:nvPr/>
        </p:nvSpPr>
        <p:spPr>
          <a:xfrm>
            <a:off x="4052066" y="4621249"/>
            <a:ext cx="1033357" cy="133350"/>
          </a:xfrm>
          <a:custGeom>
            <a:avLst/>
            <a:gdLst/>
            <a:ahLst/>
            <a:cxnLst/>
            <a:rect l="l" t="t" r="r" b="b"/>
            <a:pathLst>
              <a:path w="1550034" h="200025">
                <a:moveTo>
                  <a:pt x="17735" y="33774"/>
                </a:moveTo>
                <a:lnTo>
                  <a:pt x="18666" y="77292"/>
                </a:lnTo>
                <a:lnTo>
                  <a:pt x="60145" y="95882"/>
                </a:lnTo>
                <a:lnTo>
                  <a:pt x="106927" y="113139"/>
                </a:lnTo>
                <a:lnTo>
                  <a:pt x="158722" y="129034"/>
                </a:lnTo>
                <a:lnTo>
                  <a:pt x="215225" y="143517"/>
                </a:lnTo>
                <a:lnTo>
                  <a:pt x="308278" y="162472"/>
                </a:lnTo>
                <a:lnTo>
                  <a:pt x="375155" y="173112"/>
                </a:lnTo>
                <a:lnTo>
                  <a:pt x="445643" y="182082"/>
                </a:lnTo>
                <a:lnTo>
                  <a:pt x="527944" y="190017"/>
                </a:lnTo>
                <a:lnTo>
                  <a:pt x="611089" y="195512"/>
                </a:lnTo>
                <a:lnTo>
                  <a:pt x="694535" y="198635"/>
                </a:lnTo>
                <a:lnTo>
                  <a:pt x="777735" y="199449"/>
                </a:lnTo>
                <a:lnTo>
                  <a:pt x="860145" y="198023"/>
                </a:lnTo>
                <a:lnTo>
                  <a:pt x="941222" y="194417"/>
                </a:lnTo>
                <a:lnTo>
                  <a:pt x="1020422" y="188695"/>
                </a:lnTo>
                <a:lnTo>
                  <a:pt x="1097203" y="180919"/>
                </a:lnTo>
                <a:lnTo>
                  <a:pt x="1171028" y="171145"/>
                </a:lnTo>
                <a:lnTo>
                  <a:pt x="1229836" y="161356"/>
                </a:lnTo>
                <a:lnTo>
                  <a:pt x="777078" y="161356"/>
                </a:lnTo>
                <a:lnTo>
                  <a:pt x="694910" y="160536"/>
                </a:lnTo>
                <a:lnTo>
                  <a:pt x="612517" y="157439"/>
                </a:lnTo>
                <a:lnTo>
                  <a:pt x="530459" y="152001"/>
                </a:lnTo>
                <a:lnTo>
                  <a:pt x="449303" y="144158"/>
                </a:lnTo>
                <a:lnTo>
                  <a:pt x="379970" y="135317"/>
                </a:lnTo>
                <a:lnTo>
                  <a:pt x="314270" y="124846"/>
                </a:lnTo>
                <a:lnTo>
                  <a:pt x="252587" y="112843"/>
                </a:lnTo>
                <a:lnTo>
                  <a:pt x="195475" y="99452"/>
                </a:lnTo>
                <a:lnTo>
                  <a:pt x="142948" y="84701"/>
                </a:lnTo>
                <a:lnTo>
                  <a:pt x="95552" y="68742"/>
                </a:lnTo>
                <a:lnTo>
                  <a:pt x="53679" y="51710"/>
                </a:lnTo>
                <a:lnTo>
                  <a:pt x="34940" y="42843"/>
                </a:lnTo>
                <a:lnTo>
                  <a:pt x="17735" y="33774"/>
                </a:lnTo>
                <a:close/>
              </a:path>
              <a:path w="1550034" h="200025">
                <a:moveTo>
                  <a:pt x="1538491" y="59839"/>
                </a:moveTo>
                <a:lnTo>
                  <a:pt x="1455873" y="59839"/>
                </a:lnTo>
                <a:lnTo>
                  <a:pt x="1472459" y="94140"/>
                </a:lnTo>
                <a:lnTo>
                  <a:pt x="1455445" y="102367"/>
                </a:lnTo>
                <a:lnTo>
                  <a:pt x="1489227" y="170837"/>
                </a:lnTo>
                <a:lnTo>
                  <a:pt x="1538491" y="59839"/>
                </a:lnTo>
                <a:close/>
              </a:path>
              <a:path w="1550034" h="200025">
                <a:moveTo>
                  <a:pt x="1438586" y="68198"/>
                </a:moveTo>
                <a:lnTo>
                  <a:pt x="1386624" y="85744"/>
                </a:lnTo>
                <a:lnTo>
                  <a:pt x="1329274" y="101531"/>
                </a:lnTo>
                <a:lnTo>
                  <a:pt x="1266837" y="115658"/>
                </a:lnTo>
                <a:lnTo>
                  <a:pt x="1164776" y="133562"/>
                </a:lnTo>
                <a:lnTo>
                  <a:pt x="1092208" y="143148"/>
                </a:lnTo>
                <a:lnTo>
                  <a:pt x="1016588" y="150789"/>
                </a:lnTo>
                <a:lnTo>
                  <a:pt x="938481" y="156415"/>
                </a:lnTo>
                <a:lnTo>
                  <a:pt x="858456" y="159960"/>
                </a:lnTo>
                <a:lnTo>
                  <a:pt x="777078" y="161356"/>
                </a:lnTo>
                <a:lnTo>
                  <a:pt x="1229836" y="161356"/>
                </a:lnTo>
                <a:lnTo>
                  <a:pt x="1274861" y="152904"/>
                </a:lnTo>
                <a:lnTo>
                  <a:pt x="1338941" y="138384"/>
                </a:lnTo>
                <a:lnTo>
                  <a:pt x="1398220" y="122036"/>
                </a:lnTo>
                <a:lnTo>
                  <a:pt x="1453530" y="103292"/>
                </a:lnTo>
                <a:lnTo>
                  <a:pt x="1455445" y="102367"/>
                </a:lnTo>
                <a:lnTo>
                  <a:pt x="1438586" y="68198"/>
                </a:lnTo>
                <a:close/>
              </a:path>
              <a:path w="1550034" h="200025">
                <a:moveTo>
                  <a:pt x="1455873" y="59839"/>
                </a:moveTo>
                <a:lnTo>
                  <a:pt x="1438586" y="68198"/>
                </a:lnTo>
                <a:lnTo>
                  <a:pt x="1455445" y="102367"/>
                </a:lnTo>
                <a:lnTo>
                  <a:pt x="1472459" y="94140"/>
                </a:lnTo>
                <a:lnTo>
                  <a:pt x="1455873" y="59839"/>
                </a:lnTo>
                <a:close/>
              </a:path>
              <a:path w="1550034" h="200025">
                <a:moveTo>
                  <a:pt x="1404938" y="0"/>
                </a:moveTo>
                <a:lnTo>
                  <a:pt x="1438586" y="68198"/>
                </a:lnTo>
                <a:lnTo>
                  <a:pt x="1455873" y="59839"/>
                </a:lnTo>
                <a:lnTo>
                  <a:pt x="1538491" y="59839"/>
                </a:lnTo>
                <a:lnTo>
                  <a:pt x="1549585" y="34844"/>
                </a:lnTo>
                <a:lnTo>
                  <a:pt x="1404938" y="0"/>
                </a:lnTo>
                <a:close/>
              </a:path>
            </a:pathLst>
          </a:custGeom>
          <a:solidFill>
            <a:srgbClr val="B6476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grpSp>
        <p:nvGrpSpPr>
          <p:cNvPr id="19" name="object 19"/>
          <p:cNvGrpSpPr/>
          <p:nvPr/>
        </p:nvGrpSpPr>
        <p:grpSpPr>
          <a:xfrm>
            <a:off x="4304780" y="4848352"/>
            <a:ext cx="519430" cy="256540"/>
            <a:chOff x="6457169" y="7272528"/>
            <a:chExt cx="779145" cy="384810"/>
          </a:xfrm>
        </p:grpSpPr>
        <p:sp>
          <p:nvSpPr>
            <p:cNvPr id="20" name="object 20"/>
            <p:cNvSpPr/>
            <p:nvPr/>
          </p:nvSpPr>
          <p:spPr>
            <a:xfrm>
              <a:off x="6457169" y="7647798"/>
              <a:ext cx="779145" cy="0"/>
            </a:xfrm>
            <a:custGeom>
              <a:avLst/>
              <a:gdLst/>
              <a:ahLst/>
              <a:cxnLst/>
              <a:rect l="l" t="t" r="r" b="b"/>
              <a:pathLst>
                <a:path w="779145">
                  <a:moveTo>
                    <a:pt x="0" y="1"/>
                  </a:moveTo>
                  <a:lnTo>
                    <a:pt x="779009" y="0"/>
                  </a:lnTo>
                </a:path>
              </a:pathLst>
            </a:custGeom>
            <a:ln w="19050">
              <a:solidFill>
                <a:srgbClr val="B6476F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62344" y="7272528"/>
              <a:ext cx="551688" cy="350519"/>
            </a:xfrm>
            <a:prstGeom prst="rect">
              <a:avLst/>
            </a:prstGeom>
          </p:spPr>
        </p:pic>
      </p:grpSp>
      <p:sp>
        <p:nvSpPr>
          <p:cNvPr id="22" name="object 22"/>
          <p:cNvSpPr/>
          <p:nvPr/>
        </p:nvSpPr>
        <p:spPr>
          <a:xfrm>
            <a:off x="5236722" y="4621249"/>
            <a:ext cx="1033357" cy="133350"/>
          </a:xfrm>
          <a:custGeom>
            <a:avLst/>
            <a:gdLst/>
            <a:ahLst/>
            <a:cxnLst/>
            <a:rect l="l" t="t" r="r" b="b"/>
            <a:pathLst>
              <a:path w="1550034" h="200025">
                <a:moveTo>
                  <a:pt x="17735" y="33774"/>
                </a:moveTo>
                <a:lnTo>
                  <a:pt x="18666" y="77292"/>
                </a:lnTo>
                <a:lnTo>
                  <a:pt x="60145" y="95882"/>
                </a:lnTo>
                <a:lnTo>
                  <a:pt x="106927" y="113139"/>
                </a:lnTo>
                <a:lnTo>
                  <a:pt x="158722" y="129034"/>
                </a:lnTo>
                <a:lnTo>
                  <a:pt x="215225" y="143517"/>
                </a:lnTo>
                <a:lnTo>
                  <a:pt x="308278" y="162472"/>
                </a:lnTo>
                <a:lnTo>
                  <a:pt x="375155" y="173112"/>
                </a:lnTo>
                <a:lnTo>
                  <a:pt x="445643" y="182082"/>
                </a:lnTo>
                <a:lnTo>
                  <a:pt x="527944" y="190017"/>
                </a:lnTo>
                <a:lnTo>
                  <a:pt x="611089" y="195512"/>
                </a:lnTo>
                <a:lnTo>
                  <a:pt x="694535" y="198635"/>
                </a:lnTo>
                <a:lnTo>
                  <a:pt x="777735" y="199449"/>
                </a:lnTo>
                <a:lnTo>
                  <a:pt x="860145" y="198023"/>
                </a:lnTo>
                <a:lnTo>
                  <a:pt x="941222" y="194417"/>
                </a:lnTo>
                <a:lnTo>
                  <a:pt x="1020422" y="188695"/>
                </a:lnTo>
                <a:lnTo>
                  <a:pt x="1097203" y="180919"/>
                </a:lnTo>
                <a:lnTo>
                  <a:pt x="1171028" y="171145"/>
                </a:lnTo>
                <a:lnTo>
                  <a:pt x="1229836" y="161356"/>
                </a:lnTo>
                <a:lnTo>
                  <a:pt x="777078" y="161356"/>
                </a:lnTo>
                <a:lnTo>
                  <a:pt x="694910" y="160536"/>
                </a:lnTo>
                <a:lnTo>
                  <a:pt x="612517" y="157439"/>
                </a:lnTo>
                <a:lnTo>
                  <a:pt x="530459" y="152001"/>
                </a:lnTo>
                <a:lnTo>
                  <a:pt x="449303" y="144158"/>
                </a:lnTo>
                <a:lnTo>
                  <a:pt x="379970" y="135317"/>
                </a:lnTo>
                <a:lnTo>
                  <a:pt x="314269" y="124846"/>
                </a:lnTo>
                <a:lnTo>
                  <a:pt x="252587" y="112843"/>
                </a:lnTo>
                <a:lnTo>
                  <a:pt x="195475" y="99452"/>
                </a:lnTo>
                <a:lnTo>
                  <a:pt x="142948" y="84701"/>
                </a:lnTo>
                <a:lnTo>
                  <a:pt x="95552" y="68742"/>
                </a:lnTo>
                <a:lnTo>
                  <a:pt x="53679" y="51710"/>
                </a:lnTo>
                <a:lnTo>
                  <a:pt x="34940" y="42843"/>
                </a:lnTo>
                <a:lnTo>
                  <a:pt x="17735" y="33774"/>
                </a:lnTo>
                <a:close/>
              </a:path>
              <a:path w="1550034" h="200025">
                <a:moveTo>
                  <a:pt x="1538491" y="59839"/>
                </a:moveTo>
                <a:lnTo>
                  <a:pt x="1455873" y="59839"/>
                </a:lnTo>
                <a:lnTo>
                  <a:pt x="1472459" y="94140"/>
                </a:lnTo>
                <a:lnTo>
                  <a:pt x="1455445" y="102367"/>
                </a:lnTo>
                <a:lnTo>
                  <a:pt x="1489227" y="170837"/>
                </a:lnTo>
                <a:lnTo>
                  <a:pt x="1538491" y="59839"/>
                </a:lnTo>
                <a:close/>
              </a:path>
              <a:path w="1550034" h="200025">
                <a:moveTo>
                  <a:pt x="1438586" y="68198"/>
                </a:moveTo>
                <a:lnTo>
                  <a:pt x="1386624" y="85744"/>
                </a:lnTo>
                <a:lnTo>
                  <a:pt x="1329274" y="101531"/>
                </a:lnTo>
                <a:lnTo>
                  <a:pt x="1266837" y="115658"/>
                </a:lnTo>
                <a:lnTo>
                  <a:pt x="1164776" y="133562"/>
                </a:lnTo>
                <a:lnTo>
                  <a:pt x="1092208" y="143148"/>
                </a:lnTo>
                <a:lnTo>
                  <a:pt x="1016588" y="150789"/>
                </a:lnTo>
                <a:lnTo>
                  <a:pt x="938481" y="156415"/>
                </a:lnTo>
                <a:lnTo>
                  <a:pt x="858456" y="159960"/>
                </a:lnTo>
                <a:lnTo>
                  <a:pt x="777078" y="161356"/>
                </a:lnTo>
                <a:lnTo>
                  <a:pt x="1229836" y="161356"/>
                </a:lnTo>
                <a:lnTo>
                  <a:pt x="1274861" y="152904"/>
                </a:lnTo>
                <a:lnTo>
                  <a:pt x="1338941" y="138384"/>
                </a:lnTo>
                <a:lnTo>
                  <a:pt x="1398220" y="122036"/>
                </a:lnTo>
                <a:lnTo>
                  <a:pt x="1453530" y="103292"/>
                </a:lnTo>
                <a:lnTo>
                  <a:pt x="1455445" y="102367"/>
                </a:lnTo>
                <a:lnTo>
                  <a:pt x="1438586" y="68198"/>
                </a:lnTo>
                <a:close/>
              </a:path>
              <a:path w="1550034" h="200025">
                <a:moveTo>
                  <a:pt x="1455873" y="59839"/>
                </a:moveTo>
                <a:lnTo>
                  <a:pt x="1438586" y="68198"/>
                </a:lnTo>
                <a:lnTo>
                  <a:pt x="1455445" y="102367"/>
                </a:lnTo>
                <a:lnTo>
                  <a:pt x="1472459" y="94140"/>
                </a:lnTo>
                <a:lnTo>
                  <a:pt x="1455873" y="59839"/>
                </a:lnTo>
                <a:close/>
              </a:path>
              <a:path w="1550034" h="200025">
                <a:moveTo>
                  <a:pt x="1404938" y="0"/>
                </a:moveTo>
                <a:lnTo>
                  <a:pt x="1438586" y="68198"/>
                </a:lnTo>
                <a:lnTo>
                  <a:pt x="1455873" y="59839"/>
                </a:lnTo>
                <a:lnTo>
                  <a:pt x="1538491" y="59839"/>
                </a:lnTo>
                <a:lnTo>
                  <a:pt x="1549585" y="34844"/>
                </a:lnTo>
                <a:lnTo>
                  <a:pt x="1404938" y="0"/>
                </a:lnTo>
                <a:close/>
              </a:path>
            </a:pathLst>
          </a:custGeom>
          <a:solidFill>
            <a:srgbClr val="B6476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grpSp>
        <p:nvGrpSpPr>
          <p:cNvPr id="23" name="object 23"/>
          <p:cNvGrpSpPr/>
          <p:nvPr/>
        </p:nvGrpSpPr>
        <p:grpSpPr>
          <a:xfrm>
            <a:off x="5489436" y="4848352"/>
            <a:ext cx="519430" cy="256540"/>
            <a:chOff x="8234153" y="7272528"/>
            <a:chExt cx="779145" cy="384810"/>
          </a:xfrm>
        </p:grpSpPr>
        <p:sp>
          <p:nvSpPr>
            <p:cNvPr id="24" name="object 24"/>
            <p:cNvSpPr/>
            <p:nvPr/>
          </p:nvSpPr>
          <p:spPr>
            <a:xfrm>
              <a:off x="8234153" y="7647798"/>
              <a:ext cx="779145" cy="0"/>
            </a:xfrm>
            <a:custGeom>
              <a:avLst/>
              <a:gdLst/>
              <a:ahLst/>
              <a:cxnLst/>
              <a:rect l="l" t="t" r="r" b="b"/>
              <a:pathLst>
                <a:path w="779145">
                  <a:moveTo>
                    <a:pt x="0" y="1"/>
                  </a:moveTo>
                  <a:lnTo>
                    <a:pt x="779009" y="0"/>
                  </a:lnTo>
                </a:path>
              </a:pathLst>
            </a:custGeom>
            <a:ln w="19050">
              <a:solidFill>
                <a:srgbClr val="B6476F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39328" y="7272528"/>
              <a:ext cx="551687" cy="350519"/>
            </a:xfrm>
            <a:prstGeom prst="rect">
              <a:avLst/>
            </a:prstGeom>
          </p:spPr>
        </p:pic>
      </p:grpSp>
      <p:sp>
        <p:nvSpPr>
          <p:cNvPr id="26" name="object 26"/>
          <p:cNvSpPr/>
          <p:nvPr/>
        </p:nvSpPr>
        <p:spPr>
          <a:xfrm>
            <a:off x="6421378" y="4621249"/>
            <a:ext cx="1033357" cy="133350"/>
          </a:xfrm>
          <a:custGeom>
            <a:avLst/>
            <a:gdLst/>
            <a:ahLst/>
            <a:cxnLst/>
            <a:rect l="l" t="t" r="r" b="b"/>
            <a:pathLst>
              <a:path w="1550034" h="200025">
                <a:moveTo>
                  <a:pt x="17735" y="33774"/>
                </a:moveTo>
                <a:lnTo>
                  <a:pt x="18666" y="77292"/>
                </a:lnTo>
                <a:lnTo>
                  <a:pt x="60145" y="95882"/>
                </a:lnTo>
                <a:lnTo>
                  <a:pt x="106927" y="113139"/>
                </a:lnTo>
                <a:lnTo>
                  <a:pt x="158722" y="129034"/>
                </a:lnTo>
                <a:lnTo>
                  <a:pt x="215225" y="143517"/>
                </a:lnTo>
                <a:lnTo>
                  <a:pt x="308278" y="162472"/>
                </a:lnTo>
                <a:lnTo>
                  <a:pt x="375154" y="173112"/>
                </a:lnTo>
                <a:lnTo>
                  <a:pt x="445642" y="182082"/>
                </a:lnTo>
                <a:lnTo>
                  <a:pt x="527944" y="190017"/>
                </a:lnTo>
                <a:lnTo>
                  <a:pt x="611089" y="195512"/>
                </a:lnTo>
                <a:lnTo>
                  <a:pt x="694535" y="198635"/>
                </a:lnTo>
                <a:lnTo>
                  <a:pt x="777735" y="199449"/>
                </a:lnTo>
                <a:lnTo>
                  <a:pt x="860145" y="198023"/>
                </a:lnTo>
                <a:lnTo>
                  <a:pt x="941222" y="194417"/>
                </a:lnTo>
                <a:lnTo>
                  <a:pt x="1020422" y="188695"/>
                </a:lnTo>
                <a:lnTo>
                  <a:pt x="1097203" y="180919"/>
                </a:lnTo>
                <a:lnTo>
                  <a:pt x="1171028" y="171145"/>
                </a:lnTo>
                <a:lnTo>
                  <a:pt x="1229836" y="161356"/>
                </a:lnTo>
                <a:lnTo>
                  <a:pt x="777078" y="161356"/>
                </a:lnTo>
                <a:lnTo>
                  <a:pt x="694910" y="160536"/>
                </a:lnTo>
                <a:lnTo>
                  <a:pt x="612517" y="157439"/>
                </a:lnTo>
                <a:lnTo>
                  <a:pt x="530459" y="152001"/>
                </a:lnTo>
                <a:lnTo>
                  <a:pt x="449303" y="144158"/>
                </a:lnTo>
                <a:lnTo>
                  <a:pt x="379970" y="135317"/>
                </a:lnTo>
                <a:lnTo>
                  <a:pt x="314269" y="124846"/>
                </a:lnTo>
                <a:lnTo>
                  <a:pt x="252587" y="112843"/>
                </a:lnTo>
                <a:lnTo>
                  <a:pt x="195475" y="99452"/>
                </a:lnTo>
                <a:lnTo>
                  <a:pt x="142948" y="84701"/>
                </a:lnTo>
                <a:lnTo>
                  <a:pt x="95552" y="68742"/>
                </a:lnTo>
                <a:lnTo>
                  <a:pt x="53679" y="51710"/>
                </a:lnTo>
                <a:lnTo>
                  <a:pt x="34940" y="42843"/>
                </a:lnTo>
                <a:lnTo>
                  <a:pt x="17735" y="33774"/>
                </a:lnTo>
                <a:close/>
              </a:path>
              <a:path w="1550034" h="200025">
                <a:moveTo>
                  <a:pt x="1538491" y="59839"/>
                </a:moveTo>
                <a:lnTo>
                  <a:pt x="1455873" y="59839"/>
                </a:lnTo>
                <a:lnTo>
                  <a:pt x="1472459" y="94140"/>
                </a:lnTo>
                <a:lnTo>
                  <a:pt x="1455445" y="102367"/>
                </a:lnTo>
                <a:lnTo>
                  <a:pt x="1489227" y="170837"/>
                </a:lnTo>
                <a:lnTo>
                  <a:pt x="1538491" y="59839"/>
                </a:lnTo>
                <a:close/>
              </a:path>
              <a:path w="1550034" h="200025">
                <a:moveTo>
                  <a:pt x="1438586" y="68198"/>
                </a:moveTo>
                <a:lnTo>
                  <a:pt x="1386624" y="85744"/>
                </a:lnTo>
                <a:lnTo>
                  <a:pt x="1329274" y="101531"/>
                </a:lnTo>
                <a:lnTo>
                  <a:pt x="1266837" y="115658"/>
                </a:lnTo>
                <a:lnTo>
                  <a:pt x="1164776" y="133562"/>
                </a:lnTo>
                <a:lnTo>
                  <a:pt x="1092208" y="143148"/>
                </a:lnTo>
                <a:lnTo>
                  <a:pt x="1016588" y="150789"/>
                </a:lnTo>
                <a:lnTo>
                  <a:pt x="938481" y="156415"/>
                </a:lnTo>
                <a:lnTo>
                  <a:pt x="858456" y="159960"/>
                </a:lnTo>
                <a:lnTo>
                  <a:pt x="777078" y="161356"/>
                </a:lnTo>
                <a:lnTo>
                  <a:pt x="1229836" y="161356"/>
                </a:lnTo>
                <a:lnTo>
                  <a:pt x="1274861" y="152904"/>
                </a:lnTo>
                <a:lnTo>
                  <a:pt x="1338941" y="138384"/>
                </a:lnTo>
                <a:lnTo>
                  <a:pt x="1398220" y="122036"/>
                </a:lnTo>
                <a:lnTo>
                  <a:pt x="1453530" y="103292"/>
                </a:lnTo>
                <a:lnTo>
                  <a:pt x="1455445" y="102367"/>
                </a:lnTo>
                <a:lnTo>
                  <a:pt x="1438586" y="68198"/>
                </a:lnTo>
                <a:close/>
              </a:path>
              <a:path w="1550034" h="200025">
                <a:moveTo>
                  <a:pt x="1455873" y="59839"/>
                </a:moveTo>
                <a:lnTo>
                  <a:pt x="1438586" y="68198"/>
                </a:lnTo>
                <a:lnTo>
                  <a:pt x="1455445" y="102367"/>
                </a:lnTo>
                <a:lnTo>
                  <a:pt x="1472459" y="94140"/>
                </a:lnTo>
                <a:lnTo>
                  <a:pt x="1455873" y="59839"/>
                </a:lnTo>
                <a:close/>
              </a:path>
              <a:path w="1550034" h="200025">
                <a:moveTo>
                  <a:pt x="1404938" y="0"/>
                </a:moveTo>
                <a:lnTo>
                  <a:pt x="1438586" y="68198"/>
                </a:lnTo>
                <a:lnTo>
                  <a:pt x="1455873" y="59839"/>
                </a:lnTo>
                <a:lnTo>
                  <a:pt x="1538491" y="59839"/>
                </a:lnTo>
                <a:lnTo>
                  <a:pt x="1549585" y="34844"/>
                </a:lnTo>
                <a:lnTo>
                  <a:pt x="1404938" y="0"/>
                </a:lnTo>
                <a:close/>
              </a:path>
            </a:pathLst>
          </a:custGeom>
          <a:solidFill>
            <a:srgbClr val="B6476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grpSp>
        <p:nvGrpSpPr>
          <p:cNvPr id="27" name="object 27"/>
          <p:cNvGrpSpPr/>
          <p:nvPr/>
        </p:nvGrpSpPr>
        <p:grpSpPr>
          <a:xfrm>
            <a:off x="6674091" y="4848352"/>
            <a:ext cx="519430" cy="256540"/>
            <a:chOff x="10011136" y="7272528"/>
            <a:chExt cx="779145" cy="384810"/>
          </a:xfrm>
        </p:grpSpPr>
        <p:sp>
          <p:nvSpPr>
            <p:cNvPr id="28" name="object 28"/>
            <p:cNvSpPr/>
            <p:nvPr/>
          </p:nvSpPr>
          <p:spPr>
            <a:xfrm>
              <a:off x="10011136" y="7647798"/>
              <a:ext cx="779145" cy="0"/>
            </a:xfrm>
            <a:custGeom>
              <a:avLst/>
              <a:gdLst/>
              <a:ahLst/>
              <a:cxnLst/>
              <a:rect l="l" t="t" r="r" b="b"/>
              <a:pathLst>
                <a:path w="779145">
                  <a:moveTo>
                    <a:pt x="0" y="1"/>
                  </a:moveTo>
                  <a:lnTo>
                    <a:pt x="779009" y="0"/>
                  </a:lnTo>
                </a:path>
              </a:pathLst>
            </a:custGeom>
            <a:ln w="19050">
              <a:solidFill>
                <a:srgbClr val="B6476F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16312" y="7272528"/>
              <a:ext cx="551688" cy="350519"/>
            </a:xfrm>
            <a:prstGeom prst="rect">
              <a:avLst/>
            </a:prstGeom>
          </p:spPr>
        </p:pic>
      </p:grpSp>
      <p:sp>
        <p:nvSpPr>
          <p:cNvPr id="30" name="object 30"/>
          <p:cNvSpPr/>
          <p:nvPr/>
        </p:nvSpPr>
        <p:spPr>
          <a:xfrm>
            <a:off x="7606034" y="4621249"/>
            <a:ext cx="1033357" cy="133350"/>
          </a:xfrm>
          <a:custGeom>
            <a:avLst/>
            <a:gdLst/>
            <a:ahLst/>
            <a:cxnLst/>
            <a:rect l="l" t="t" r="r" b="b"/>
            <a:pathLst>
              <a:path w="1550034" h="200025">
                <a:moveTo>
                  <a:pt x="17735" y="33774"/>
                </a:moveTo>
                <a:lnTo>
                  <a:pt x="18666" y="77292"/>
                </a:lnTo>
                <a:lnTo>
                  <a:pt x="60145" y="95882"/>
                </a:lnTo>
                <a:lnTo>
                  <a:pt x="106927" y="113139"/>
                </a:lnTo>
                <a:lnTo>
                  <a:pt x="158722" y="129034"/>
                </a:lnTo>
                <a:lnTo>
                  <a:pt x="215225" y="143517"/>
                </a:lnTo>
                <a:lnTo>
                  <a:pt x="308278" y="162472"/>
                </a:lnTo>
                <a:lnTo>
                  <a:pt x="375154" y="173112"/>
                </a:lnTo>
                <a:lnTo>
                  <a:pt x="445643" y="182082"/>
                </a:lnTo>
                <a:lnTo>
                  <a:pt x="527944" y="190017"/>
                </a:lnTo>
                <a:lnTo>
                  <a:pt x="611089" y="195512"/>
                </a:lnTo>
                <a:lnTo>
                  <a:pt x="694535" y="198635"/>
                </a:lnTo>
                <a:lnTo>
                  <a:pt x="777735" y="199449"/>
                </a:lnTo>
                <a:lnTo>
                  <a:pt x="860145" y="198023"/>
                </a:lnTo>
                <a:lnTo>
                  <a:pt x="941222" y="194417"/>
                </a:lnTo>
                <a:lnTo>
                  <a:pt x="1020422" y="188695"/>
                </a:lnTo>
                <a:lnTo>
                  <a:pt x="1097203" y="180919"/>
                </a:lnTo>
                <a:lnTo>
                  <a:pt x="1171028" y="171145"/>
                </a:lnTo>
                <a:lnTo>
                  <a:pt x="1229836" y="161356"/>
                </a:lnTo>
                <a:lnTo>
                  <a:pt x="777078" y="161356"/>
                </a:lnTo>
                <a:lnTo>
                  <a:pt x="694910" y="160536"/>
                </a:lnTo>
                <a:lnTo>
                  <a:pt x="612517" y="157439"/>
                </a:lnTo>
                <a:lnTo>
                  <a:pt x="530459" y="152001"/>
                </a:lnTo>
                <a:lnTo>
                  <a:pt x="449303" y="144158"/>
                </a:lnTo>
                <a:lnTo>
                  <a:pt x="379970" y="135317"/>
                </a:lnTo>
                <a:lnTo>
                  <a:pt x="314269" y="124846"/>
                </a:lnTo>
                <a:lnTo>
                  <a:pt x="252587" y="112843"/>
                </a:lnTo>
                <a:lnTo>
                  <a:pt x="195475" y="99452"/>
                </a:lnTo>
                <a:lnTo>
                  <a:pt x="142947" y="84701"/>
                </a:lnTo>
                <a:lnTo>
                  <a:pt x="95552" y="68742"/>
                </a:lnTo>
                <a:lnTo>
                  <a:pt x="53679" y="51710"/>
                </a:lnTo>
                <a:lnTo>
                  <a:pt x="34940" y="42843"/>
                </a:lnTo>
                <a:lnTo>
                  <a:pt x="17735" y="33774"/>
                </a:lnTo>
                <a:close/>
              </a:path>
              <a:path w="1550034" h="200025">
                <a:moveTo>
                  <a:pt x="1538492" y="59839"/>
                </a:moveTo>
                <a:lnTo>
                  <a:pt x="1455870" y="59839"/>
                </a:lnTo>
                <a:lnTo>
                  <a:pt x="1472457" y="94140"/>
                </a:lnTo>
                <a:lnTo>
                  <a:pt x="1455450" y="102366"/>
                </a:lnTo>
                <a:lnTo>
                  <a:pt x="1489233" y="170837"/>
                </a:lnTo>
                <a:lnTo>
                  <a:pt x="1538492" y="59839"/>
                </a:lnTo>
                <a:close/>
              </a:path>
              <a:path w="1550034" h="200025">
                <a:moveTo>
                  <a:pt x="1438591" y="68197"/>
                </a:moveTo>
                <a:lnTo>
                  <a:pt x="1386630" y="85744"/>
                </a:lnTo>
                <a:lnTo>
                  <a:pt x="1329277" y="101531"/>
                </a:lnTo>
                <a:lnTo>
                  <a:pt x="1266837" y="115658"/>
                </a:lnTo>
                <a:lnTo>
                  <a:pt x="1164776" y="133562"/>
                </a:lnTo>
                <a:lnTo>
                  <a:pt x="1092208" y="143148"/>
                </a:lnTo>
                <a:lnTo>
                  <a:pt x="1016588" y="150789"/>
                </a:lnTo>
                <a:lnTo>
                  <a:pt x="938481" y="156415"/>
                </a:lnTo>
                <a:lnTo>
                  <a:pt x="858456" y="159960"/>
                </a:lnTo>
                <a:lnTo>
                  <a:pt x="777078" y="161356"/>
                </a:lnTo>
                <a:lnTo>
                  <a:pt x="1229836" y="161356"/>
                </a:lnTo>
                <a:lnTo>
                  <a:pt x="1274861" y="152904"/>
                </a:lnTo>
                <a:lnTo>
                  <a:pt x="1338941" y="138384"/>
                </a:lnTo>
                <a:lnTo>
                  <a:pt x="1398225" y="122036"/>
                </a:lnTo>
                <a:lnTo>
                  <a:pt x="1453534" y="103292"/>
                </a:lnTo>
                <a:lnTo>
                  <a:pt x="1455450" y="102366"/>
                </a:lnTo>
                <a:lnTo>
                  <a:pt x="1438591" y="68197"/>
                </a:lnTo>
                <a:close/>
              </a:path>
              <a:path w="1550034" h="200025">
                <a:moveTo>
                  <a:pt x="1455870" y="59839"/>
                </a:moveTo>
                <a:lnTo>
                  <a:pt x="1438591" y="68197"/>
                </a:lnTo>
                <a:lnTo>
                  <a:pt x="1455450" y="102366"/>
                </a:lnTo>
                <a:lnTo>
                  <a:pt x="1472457" y="94140"/>
                </a:lnTo>
                <a:lnTo>
                  <a:pt x="1455870" y="59839"/>
                </a:lnTo>
                <a:close/>
              </a:path>
              <a:path w="1550034" h="200025">
                <a:moveTo>
                  <a:pt x="1404943" y="0"/>
                </a:moveTo>
                <a:lnTo>
                  <a:pt x="1438591" y="68197"/>
                </a:lnTo>
                <a:lnTo>
                  <a:pt x="1455870" y="59839"/>
                </a:lnTo>
                <a:lnTo>
                  <a:pt x="1538492" y="59839"/>
                </a:lnTo>
                <a:lnTo>
                  <a:pt x="1549584" y="34844"/>
                </a:lnTo>
                <a:lnTo>
                  <a:pt x="1404943" y="0"/>
                </a:lnTo>
                <a:close/>
              </a:path>
            </a:pathLst>
          </a:custGeom>
          <a:solidFill>
            <a:srgbClr val="B6476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grpSp>
        <p:nvGrpSpPr>
          <p:cNvPr id="31" name="object 31"/>
          <p:cNvGrpSpPr/>
          <p:nvPr/>
        </p:nvGrpSpPr>
        <p:grpSpPr>
          <a:xfrm>
            <a:off x="7858747" y="4848352"/>
            <a:ext cx="519430" cy="256540"/>
            <a:chOff x="11788120" y="7272528"/>
            <a:chExt cx="779145" cy="384810"/>
          </a:xfrm>
        </p:grpSpPr>
        <p:sp>
          <p:nvSpPr>
            <p:cNvPr id="32" name="object 32"/>
            <p:cNvSpPr/>
            <p:nvPr/>
          </p:nvSpPr>
          <p:spPr>
            <a:xfrm>
              <a:off x="11788120" y="7647798"/>
              <a:ext cx="779145" cy="0"/>
            </a:xfrm>
            <a:custGeom>
              <a:avLst/>
              <a:gdLst/>
              <a:ahLst/>
              <a:cxnLst/>
              <a:rect l="l" t="t" r="r" b="b"/>
              <a:pathLst>
                <a:path w="779145">
                  <a:moveTo>
                    <a:pt x="0" y="1"/>
                  </a:moveTo>
                  <a:lnTo>
                    <a:pt x="779009" y="0"/>
                  </a:lnTo>
                </a:path>
              </a:pathLst>
            </a:custGeom>
            <a:ln w="19050">
              <a:solidFill>
                <a:srgbClr val="B6476F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93295" y="7272528"/>
              <a:ext cx="551688" cy="350519"/>
            </a:xfrm>
            <a:prstGeom prst="rect">
              <a:avLst/>
            </a:prstGeom>
          </p:spPr>
        </p:pic>
      </p:grpSp>
      <p:sp>
        <p:nvSpPr>
          <p:cNvPr id="34" name="object 34"/>
          <p:cNvSpPr/>
          <p:nvPr/>
        </p:nvSpPr>
        <p:spPr>
          <a:xfrm>
            <a:off x="8790686" y="4621249"/>
            <a:ext cx="1033357" cy="133350"/>
          </a:xfrm>
          <a:custGeom>
            <a:avLst/>
            <a:gdLst/>
            <a:ahLst/>
            <a:cxnLst/>
            <a:rect l="l" t="t" r="r" b="b"/>
            <a:pathLst>
              <a:path w="1550034" h="200025">
                <a:moveTo>
                  <a:pt x="17741" y="33774"/>
                </a:moveTo>
                <a:lnTo>
                  <a:pt x="0" y="67494"/>
                </a:lnTo>
                <a:lnTo>
                  <a:pt x="38734" y="86753"/>
                </a:lnTo>
                <a:lnTo>
                  <a:pt x="82892" y="104678"/>
                </a:lnTo>
                <a:lnTo>
                  <a:pt x="132219" y="121259"/>
                </a:lnTo>
                <a:lnTo>
                  <a:pt x="186410" y="136456"/>
                </a:lnTo>
                <a:lnTo>
                  <a:pt x="245325" y="150242"/>
                </a:lnTo>
                <a:lnTo>
                  <a:pt x="308279" y="162472"/>
                </a:lnTo>
                <a:lnTo>
                  <a:pt x="375157" y="173112"/>
                </a:lnTo>
                <a:lnTo>
                  <a:pt x="445642" y="182082"/>
                </a:lnTo>
                <a:lnTo>
                  <a:pt x="527951" y="190017"/>
                </a:lnTo>
                <a:lnTo>
                  <a:pt x="611098" y="195512"/>
                </a:lnTo>
                <a:lnTo>
                  <a:pt x="694537" y="198635"/>
                </a:lnTo>
                <a:lnTo>
                  <a:pt x="777735" y="199449"/>
                </a:lnTo>
                <a:lnTo>
                  <a:pt x="860158" y="198023"/>
                </a:lnTo>
                <a:lnTo>
                  <a:pt x="941235" y="194417"/>
                </a:lnTo>
                <a:lnTo>
                  <a:pt x="1020432" y="188695"/>
                </a:lnTo>
                <a:lnTo>
                  <a:pt x="1097216" y="180919"/>
                </a:lnTo>
                <a:lnTo>
                  <a:pt x="1171041" y="171145"/>
                </a:lnTo>
                <a:lnTo>
                  <a:pt x="1229840" y="161356"/>
                </a:lnTo>
                <a:lnTo>
                  <a:pt x="777087" y="161356"/>
                </a:lnTo>
                <a:lnTo>
                  <a:pt x="694918" y="160536"/>
                </a:lnTo>
                <a:lnTo>
                  <a:pt x="612521" y="157439"/>
                </a:lnTo>
                <a:lnTo>
                  <a:pt x="530466" y="152001"/>
                </a:lnTo>
                <a:lnTo>
                  <a:pt x="449313" y="144158"/>
                </a:lnTo>
                <a:lnTo>
                  <a:pt x="379971" y="135317"/>
                </a:lnTo>
                <a:lnTo>
                  <a:pt x="314274" y="124846"/>
                </a:lnTo>
                <a:lnTo>
                  <a:pt x="252590" y="112843"/>
                </a:lnTo>
                <a:lnTo>
                  <a:pt x="195478" y="99452"/>
                </a:lnTo>
                <a:lnTo>
                  <a:pt x="142951" y="84701"/>
                </a:lnTo>
                <a:lnTo>
                  <a:pt x="95554" y="68742"/>
                </a:lnTo>
                <a:lnTo>
                  <a:pt x="53682" y="51710"/>
                </a:lnTo>
                <a:lnTo>
                  <a:pt x="34950" y="42843"/>
                </a:lnTo>
                <a:lnTo>
                  <a:pt x="17741" y="33774"/>
                </a:lnTo>
                <a:close/>
              </a:path>
              <a:path w="1550034" h="200025">
                <a:moveTo>
                  <a:pt x="1538498" y="59839"/>
                </a:moveTo>
                <a:lnTo>
                  <a:pt x="1455877" y="59839"/>
                </a:lnTo>
                <a:lnTo>
                  <a:pt x="1472463" y="94140"/>
                </a:lnTo>
                <a:lnTo>
                  <a:pt x="1455456" y="102366"/>
                </a:lnTo>
                <a:lnTo>
                  <a:pt x="1489240" y="170837"/>
                </a:lnTo>
                <a:lnTo>
                  <a:pt x="1538498" y="59839"/>
                </a:lnTo>
                <a:close/>
              </a:path>
              <a:path w="1550034" h="200025">
                <a:moveTo>
                  <a:pt x="1438598" y="68197"/>
                </a:moveTo>
                <a:lnTo>
                  <a:pt x="1386636" y="85744"/>
                </a:lnTo>
                <a:lnTo>
                  <a:pt x="1329283" y="101531"/>
                </a:lnTo>
                <a:lnTo>
                  <a:pt x="1266850" y="115658"/>
                </a:lnTo>
                <a:lnTo>
                  <a:pt x="1164780" y="133562"/>
                </a:lnTo>
                <a:lnTo>
                  <a:pt x="1092212" y="143148"/>
                </a:lnTo>
                <a:lnTo>
                  <a:pt x="1016596" y="150789"/>
                </a:lnTo>
                <a:lnTo>
                  <a:pt x="938491" y="156415"/>
                </a:lnTo>
                <a:lnTo>
                  <a:pt x="858456" y="159960"/>
                </a:lnTo>
                <a:lnTo>
                  <a:pt x="777087" y="161356"/>
                </a:lnTo>
                <a:lnTo>
                  <a:pt x="1229840" y="161356"/>
                </a:lnTo>
                <a:lnTo>
                  <a:pt x="1274864" y="152904"/>
                </a:lnTo>
                <a:lnTo>
                  <a:pt x="1338948" y="138384"/>
                </a:lnTo>
                <a:lnTo>
                  <a:pt x="1398231" y="122036"/>
                </a:lnTo>
                <a:lnTo>
                  <a:pt x="1453540" y="103292"/>
                </a:lnTo>
                <a:lnTo>
                  <a:pt x="1455456" y="102366"/>
                </a:lnTo>
                <a:lnTo>
                  <a:pt x="1438598" y="68197"/>
                </a:lnTo>
                <a:close/>
              </a:path>
              <a:path w="1550034" h="200025">
                <a:moveTo>
                  <a:pt x="1455877" y="59839"/>
                </a:moveTo>
                <a:lnTo>
                  <a:pt x="1438598" y="68197"/>
                </a:lnTo>
                <a:lnTo>
                  <a:pt x="1455456" y="102366"/>
                </a:lnTo>
                <a:lnTo>
                  <a:pt x="1472463" y="94140"/>
                </a:lnTo>
                <a:lnTo>
                  <a:pt x="1455877" y="59839"/>
                </a:lnTo>
                <a:close/>
              </a:path>
              <a:path w="1550034" h="200025">
                <a:moveTo>
                  <a:pt x="1404950" y="0"/>
                </a:moveTo>
                <a:lnTo>
                  <a:pt x="1438598" y="68197"/>
                </a:lnTo>
                <a:lnTo>
                  <a:pt x="1455877" y="59839"/>
                </a:lnTo>
                <a:lnTo>
                  <a:pt x="1538498" y="59839"/>
                </a:lnTo>
                <a:lnTo>
                  <a:pt x="1549590" y="34844"/>
                </a:lnTo>
                <a:lnTo>
                  <a:pt x="1404950" y="0"/>
                </a:lnTo>
                <a:close/>
              </a:path>
            </a:pathLst>
          </a:custGeom>
          <a:solidFill>
            <a:srgbClr val="B6476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grpSp>
        <p:nvGrpSpPr>
          <p:cNvPr id="35" name="object 35"/>
          <p:cNvGrpSpPr/>
          <p:nvPr/>
        </p:nvGrpSpPr>
        <p:grpSpPr>
          <a:xfrm>
            <a:off x="9043400" y="4848352"/>
            <a:ext cx="519430" cy="256540"/>
            <a:chOff x="13565099" y="7272528"/>
            <a:chExt cx="779145" cy="384810"/>
          </a:xfrm>
        </p:grpSpPr>
        <p:sp>
          <p:nvSpPr>
            <p:cNvPr id="36" name="object 36"/>
            <p:cNvSpPr/>
            <p:nvPr/>
          </p:nvSpPr>
          <p:spPr>
            <a:xfrm>
              <a:off x="13565099" y="7647798"/>
              <a:ext cx="779145" cy="0"/>
            </a:xfrm>
            <a:custGeom>
              <a:avLst/>
              <a:gdLst/>
              <a:ahLst/>
              <a:cxnLst/>
              <a:rect l="l" t="t" r="r" b="b"/>
              <a:pathLst>
                <a:path w="779144">
                  <a:moveTo>
                    <a:pt x="0" y="1"/>
                  </a:moveTo>
                  <a:lnTo>
                    <a:pt x="779009" y="0"/>
                  </a:lnTo>
                </a:path>
              </a:pathLst>
            </a:custGeom>
            <a:ln w="19050">
              <a:solidFill>
                <a:srgbClr val="B6476F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70280" y="7272528"/>
              <a:ext cx="551688" cy="350519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2752408" y="4248573"/>
            <a:ext cx="225637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600" spc="3" dirty="0">
                <a:latin typeface="Bahnschrift"/>
                <a:cs typeface="Bahnschrift"/>
              </a:rPr>
              <a:t>x</a:t>
            </a:r>
            <a:r>
              <a:rPr sz="1600" spc="5" baseline="-17361" dirty="0">
                <a:latin typeface="Times New Roman"/>
                <a:cs typeface="Times New Roman"/>
              </a:rPr>
              <a:t>0</a:t>
            </a:r>
            <a:endParaRPr sz="1600" baseline="-17361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908572" y="4248573"/>
            <a:ext cx="225637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600" spc="3" dirty="0">
                <a:latin typeface="Bahnschrift"/>
                <a:cs typeface="Bahnschrift"/>
              </a:rPr>
              <a:t>x</a:t>
            </a:r>
            <a:r>
              <a:rPr sz="1600" spc="5" baseline="-17361" dirty="0">
                <a:latin typeface="Times New Roman"/>
                <a:cs typeface="Times New Roman"/>
              </a:rPr>
              <a:t>1</a:t>
            </a:r>
            <a:endParaRPr sz="1600" baseline="-17361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064736" y="4248573"/>
            <a:ext cx="225637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600" spc="3" dirty="0">
                <a:latin typeface="Bahnschrift"/>
                <a:cs typeface="Bahnschrift"/>
              </a:rPr>
              <a:t>x</a:t>
            </a:r>
            <a:r>
              <a:rPr sz="1600" spc="5" baseline="-17361" dirty="0">
                <a:latin typeface="Times New Roman"/>
                <a:cs typeface="Times New Roman"/>
              </a:rPr>
              <a:t>2</a:t>
            </a:r>
            <a:endParaRPr sz="1600" baseline="-17361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220900" y="4248573"/>
            <a:ext cx="225637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600" spc="3" dirty="0">
                <a:latin typeface="Bahnschrift"/>
                <a:cs typeface="Bahnschrift"/>
              </a:rPr>
              <a:t>x</a:t>
            </a:r>
            <a:r>
              <a:rPr sz="1600" spc="5" baseline="-17361" dirty="0">
                <a:latin typeface="Times New Roman"/>
                <a:cs typeface="Times New Roman"/>
              </a:rPr>
              <a:t>3</a:t>
            </a:r>
            <a:endParaRPr sz="1600" baseline="-17361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377065" y="4248573"/>
            <a:ext cx="225637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600" spc="3" dirty="0">
                <a:latin typeface="Bahnschrift"/>
                <a:cs typeface="Bahnschrift"/>
              </a:rPr>
              <a:t>x</a:t>
            </a:r>
            <a:r>
              <a:rPr sz="1600" spc="5" baseline="-17361" dirty="0">
                <a:latin typeface="Times New Roman"/>
                <a:cs typeface="Times New Roman"/>
              </a:rPr>
              <a:t>4</a:t>
            </a:r>
            <a:endParaRPr sz="1600" baseline="-17361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552806" y="4248573"/>
            <a:ext cx="186690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spc="400" dirty="0">
                <a:latin typeface="Bahnschrift"/>
                <a:cs typeface="Bahnschrift"/>
              </a:rPr>
              <a:t>…</a:t>
            </a:r>
            <a:endParaRPr sz="1600">
              <a:latin typeface="Bahnschrift"/>
              <a:cs typeface="Bahnschrift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674572" y="4248573"/>
            <a:ext cx="255693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600" spc="63" dirty="0">
                <a:latin typeface="Bahnschrift"/>
                <a:cs typeface="Bahnschrift"/>
              </a:rPr>
              <a:t>x</a:t>
            </a:r>
            <a:r>
              <a:rPr sz="1600" spc="95" baseline="-17361" dirty="0">
                <a:latin typeface="Times New Roman"/>
                <a:cs typeface="Times New Roman"/>
              </a:rPr>
              <a:t>T</a:t>
            </a:r>
            <a:endParaRPr sz="1600" baseline="-17361">
              <a:latin typeface="Times New Roman"/>
              <a:cs typeface="Times New Roman"/>
            </a:endParaRPr>
          </a:p>
        </p:txBody>
      </p:sp>
      <p:pic>
        <p:nvPicPr>
          <p:cNvPr id="45" name="object 4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86601" y="5497729"/>
            <a:ext cx="3945467" cy="313267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11059947" y="6532647"/>
            <a:ext cx="154517" cy="125248"/>
          </a:xfrm>
          <a:prstGeom prst="rect">
            <a:avLst/>
          </a:prstGeom>
        </p:spPr>
        <p:txBody>
          <a:bodyPr vert="horz" wrap="square" lIns="0" tIns="2117" rIns="0" bIns="0" rtlCol="0">
            <a:spAutoFit/>
          </a:bodyPr>
          <a:lstStyle/>
          <a:p>
            <a:pPr marL="25401">
              <a:spcBef>
                <a:spcPts val="17"/>
              </a:spcBef>
            </a:pPr>
            <a:r>
              <a:rPr sz="800" dirty="0">
                <a:solidFill>
                  <a:srgbClr val="8C8C8C"/>
                </a:solidFill>
                <a:latin typeface="Trebuchet MS"/>
                <a:cs typeface="Trebuchet MS"/>
              </a:rPr>
              <a:t>19</a:t>
            </a:r>
            <a:endParaRPr sz="800">
              <a:latin typeface="Trebuchet MS"/>
              <a:cs typeface="Trebuchet MS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48C4DB68-EF05-ADFB-6DBF-8782165E4E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73170" y="1914595"/>
            <a:ext cx="904875" cy="37147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20DD200-2127-8874-7775-EB6C1AB1A3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11497" y="1875314"/>
            <a:ext cx="306948" cy="429728"/>
          </a:xfrm>
          <a:prstGeom prst="rect">
            <a:avLst/>
          </a:prstGeom>
        </p:spPr>
      </p:pic>
      <p:sp>
        <p:nvSpPr>
          <p:cNvPr id="55" name="Date Placeholder 54">
            <a:extLst>
              <a:ext uri="{FF2B5EF4-FFF2-40B4-BE49-F238E27FC236}">
                <a16:creationId xmlns:a16="http://schemas.microsoft.com/office/drawing/2014/main" id="{2E09F5F0-46ED-D1C3-D702-9330A0E31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AB79B-7AF7-465D-92FA-4E4CEFD7B05E}" type="datetime1">
              <a:rPr lang="en-US" smtClean="0"/>
              <a:t>11/10/2025</a:t>
            </a:fld>
            <a:endParaRPr lang="en-US"/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1A94330F-897C-610F-BE2A-8E6BEAD94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AC5BC9DB-1355-875F-2FAF-023F54502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FE872B0-EAD8-E743-7F88-306FEA9EF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676399"/>
            <a:ext cx="9067800" cy="4758845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C92646-33B3-996A-FBDE-26F2C4B6E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6DAFA-DFC6-4D17-968A-054D9C868643}" type="datetime1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69B955-F241-815B-909F-13E424DBF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30913B-D765-27BE-34FA-971E2F159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CAFDF9-F397-3CF2-CB7D-2C10547D6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3" dirty="0"/>
              <a:t>Forward</a:t>
            </a:r>
            <a:r>
              <a:rPr lang="en-US" spc="-47" dirty="0"/>
              <a:t> </a:t>
            </a:r>
            <a:r>
              <a:rPr lang="en-US" spc="-13" dirty="0"/>
              <a:t>Diffusion</a:t>
            </a:r>
            <a:r>
              <a:rPr lang="en-US" spc="-43" dirty="0"/>
              <a:t> </a:t>
            </a:r>
            <a:r>
              <a:rPr lang="en-US" spc="-13" dirty="0"/>
              <a:t>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393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B519E8-8230-8DF4-BFB6-FAE246862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4724400" cy="45259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00B050"/>
                </a:solidFill>
              </a:rPr>
              <a:t>Transformer follows this overall architecture </a:t>
            </a:r>
            <a:r>
              <a:rPr lang="en-US" dirty="0"/>
              <a:t>using </a:t>
            </a:r>
            <a:r>
              <a:rPr lang="en-US" dirty="0">
                <a:solidFill>
                  <a:srgbClr val="FF0000"/>
                </a:solidFill>
              </a:rPr>
              <a:t>stacked self-attention</a:t>
            </a:r>
            <a:r>
              <a:rPr lang="en-US" dirty="0"/>
              <a:t> and </a:t>
            </a:r>
            <a:r>
              <a:rPr lang="en-US" dirty="0">
                <a:solidFill>
                  <a:srgbClr val="00B0F0"/>
                </a:solidFill>
              </a:rPr>
              <a:t>point-wise, fully connected layers </a:t>
            </a:r>
            <a:r>
              <a:rPr lang="en-US" dirty="0"/>
              <a:t>for both the encoder and decoder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861617-154A-5AB9-CBEE-8A57D4719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61A9C-F499-471E-A191-3241D3AF0BD8}" type="datetime1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A07791-AA4C-1528-366A-318FB7243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C17681-6EA0-DCFA-2A14-1DB86CD15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4A62B8B-15A4-5108-4A9D-B43CE137B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1"/>
            <a:ext cx="7162800" cy="838200"/>
          </a:xfrm>
        </p:spPr>
        <p:txBody>
          <a:bodyPr/>
          <a:lstStyle/>
          <a:p>
            <a:r>
              <a:rPr lang="en-US" dirty="0"/>
              <a:t>Transformer Model Architecture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9E7BA1-B187-886F-2345-800DBE11A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00" y="269596"/>
            <a:ext cx="4419600" cy="622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41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ontent Placeholder 49">
            <a:extLst>
              <a:ext uri="{FF2B5EF4-FFF2-40B4-BE49-F238E27FC236}">
                <a16:creationId xmlns:a16="http://schemas.microsoft.com/office/drawing/2014/main" id="{06E490C4-18E5-F252-80D9-747F9EADF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85033"/>
            <a:ext cx="10972800" cy="4525963"/>
          </a:xfrm>
        </p:spPr>
        <p:txBody>
          <a:bodyPr/>
          <a:lstStyle/>
          <a:p>
            <a:r>
              <a:rPr lang="en-US" sz="2800" spc="3" dirty="0">
                <a:latin typeface="Trebuchet MS"/>
                <a:cs typeface="Trebuchet MS"/>
              </a:rPr>
              <a:t>The</a:t>
            </a:r>
            <a:r>
              <a:rPr lang="en-US" sz="2800" spc="17" dirty="0">
                <a:latin typeface="Trebuchet MS"/>
                <a:cs typeface="Trebuchet MS"/>
              </a:rPr>
              <a:t> </a:t>
            </a:r>
            <a:r>
              <a:rPr lang="en-US" sz="2800" spc="7" dirty="0">
                <a:latin typeface="Trebuchet MS"/>
                <a:cs typeface="Trebuchet MS"/>
              </a:rPr>
              <a:t>formal</a:t>
            </a:r>
            <a:r>
              <a:rPr lang="en-US" sz="2800" spc="13" dirty="0">
                <a:latin typeface="Trebuchet MS"/>
                <a:cs typeface="Trebuchet MS"/>
              </a:rPr>
              <a:t> </a:t>
            </a:r>
            <a:r>
              <a:rPr lang="en-US" sz="2800" spc="3" dirty="0">
                <a:latin typeface="Trebuchet MS"/>
                <a:cs typeface="Trebuchet MS"/>
              </a:rPr>
              <a:t>definition</a:t>
            </a:r>
            <a:r>
              <a:rPr lang="en-US" sz="2800" spc="17" dirty="0">
                <a:latin typeface="Trebuchet MS"/>
                <a:cs typeface="Trebuchet MS"/>
              </a:rPr>
              <a:t> </a:t>
            </a:r>
            <a:r>
              <a:rPr lang="en-US" sz="2800" spc="3" dirty="0">
                <a:latin typeface="Trebuchet MS"/>
                <a:cs typeface="Trebuchet MS"/>
              </a:rPr>
              <a:t>of</a:t>
            </a:r>
            <a:r>
              <a:rPr lang="en-US" sz="2800" spc="13" dirty="0">
                <a:latin typeface="Trebuchet MS"/>
                <a:cs typeface="Trebuchet MS"/>
              </a:rPr>
              <a:t> </a:t>
            </a:r>
            <a:r>
              <a:rPr lang="en-US" sz="2800" spc="3" dirty="0">
                <a:latin typeface="Trebuchet MS"/>
                <a:cs typeface="Trebuchet MS"/>
              </a:rPr>
              <a:t>the</a:t>
            </a:r>
            <a:r>
              <a:rPr lang="en-US" sz="2800" spc="20" dirty="0">
                <a:latin typeface="Trebuchet MS"/>
                <a:cs typeface="Trebuchet MS"/>
              </a:rPr>
              <a:t> </a:t>
            </a:r>
            <a:r>
              <a:rPr lang="en-US" sz="2800" spc="7" dirty="0">
                <a:latin typeface="Trebuchet MS"/>
                <a:cs typeface="Trebuchet MS"/>
              </a:rPr>
              <a:t>forward</a:t>
            </a:r>
            <a:r>
              <a:rPr lang="en-US" sz="2800" spc="17" dirty="0">
                <a:latin typeface="Trebuchet MS"/>
                <a:cs typeface="Trebuchet MS"/>
              </a:rPr>
              <a:t> </a:t>
            </a:r>
            <a:r>
              <a:rPr lang="en-US" sz="2800" spc="7" dirty="0">
                <a:latin typeface="Trebuchet MS"/>
                <a:cs typeface="Trebuchet MS"/>
              </a:rPr>
              <a:t>process</a:t>
            </a:r>
            <a:r>
              <a:rPr lang="en-US" sz="2800" spc="20" dirty="0">
                <a:latin typeface="Trebuchet MS"/>
                <a:cs typeface="Trebuchet MS"/>
              </a:rPr>
              <a:t> </a:t>
            </a:r>
            <a:r>
              <a:rPr lang="en-US" sz="2800" dirty="0">
                <a:latin typeface="Trebuchet MS"/>
                <a:cs typeface="Trebuchet MS"/>
              </a:rPr>
              <a:t>in</a:t>
            </a:r>
            <a:r>
              <a:rPr lang="en-US" sz="2800" spc="17" dirty="0">
                <a:latin typeface="Trebuchet MS"/>
                <a:cs typeface="Trebuchet MS"/>
              </a:rPr>
              <a:t> </a:t>
            </a:r>
            <a:r>
              <a:rPr lang="en-US" sz="2800" dirty="0">
                <a:latin typeface="Trebuchet MS"/>
                <a:cs typeface="Trebuchet MS"/>
              </a:rPr>
              <a:t>T</a:t>
            </a:r>
            <a:r>
              <a:rPr lang="en-US" sz="2800" spc="17" dirty="0">
                <a:latin typeface="Trebuchet MS"/>
                <a:cs typeface="Trebuchet MS"/>
              </a:rPr>
              <a:t> </a:t>
            </a:r>
            <a:r>
              <a:rPr lang="en-US" sz="2800" spc="7" dirty="0">
                <a:latin typeface="Trebuchet MS"/>
                <a:cs typeface="Trebuchet MS"/>
              </a:rPr>
              <a:t>steps:</a:t>
            </a:r>
          </a:p>
          <a:p>
            <a:r>
              <a:rPr lang="en-US" spc="7" dirty="0">
                <a:latin typeface="Trebuchet MS"/>
                <a:cs typeface="Trebuchet MS"/>
              </a:rPr>
              <a:t>Mean:              Variance:</a:t>
            </a:r>
          </a:p>
          <a:p>
            <a:r>
              <a:rPr lang="en-US" sz="2800" spc="7" dirty="0">
                <a:latin typeface="Trebuchet MS"/>
                <a:cs typeface="Trebuchet MS"/>
              </a:rPr>
              <a:t>Can be a small value +</a:t>
            </a:r>
            <a:r>
              <a:rPr lang="en-US" sz="2800" spc="7" dirty="0" err="1">
                <a:latin typeface="Trebuchet MS"/>
                <a:cs typeface="Trebuchet MS"/>
              </a:rPr>
              <a:t>v</a:t>
            </a:r>
            <a:r>
              <a:rPr lang="en-US" spc="7" dirty="0" err="1">
                <a:latin typeface="Trebuchet MS"/>
                <a:cs typeface="Trebuchet MS"/>
              </a:rPr>
              <a:t>e</a:t>
            </a:r>
            <a:endParaRPr lang="en-US" sz="2800" dirty="0">
              <a:latin typeface="Trebuchet MS"/>
              <a:cs typeface="Trebuchet MS"/>
            </a:endParaRPr>
          </a:p>
          <a:p>
            <a:endParaRPr lang="en-US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spcBef>
                <a:spcPts val="67"/>
              </a:spcBef>
            </a:pPr>
            <a:r>
              <a:rPr spc="-13" dirty="0"/>
              <a:t>Forward</a:t>
            </a:r>
            <a:r>
              <a:rPr spc="-47" dirty="0"/>
              <a:t> </a:t>
            </a:r>
            <a:r>
              <a:rPr spc="-13" dirty="0"/>
              <a:t>Diffusion</a:t>
            </a:r>
            <a:r>
              <a:rPr spc="-43" dirty="0"/>
              <a:t> </a:t>
            </a:r>
            <a:r>
              <a:rPr spc="-13" dirty="0"/>
              <a:t>Process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9635" y="2717286"/>
            <a:ext cx="7249147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4115852">
              <a:spcBef>
                <a:spcPts val="3"/>
              </a:spcBef>
            </a:pPr>
            <a:r>
              <a:rPr lang="en-US" sz="1600" spc="-3" dirty="0">
                <a:latin typeface="Arial MT"/>
                <a:cs typeface="Arial MT"/>
              </a:rPr>
              <a:t>Forward</a:t>
            </a:r>
            <a:r>
              <a:rPr lang="en-US" sz="1600" spc="-7" dirty="0">
                <a:latin typeface="Arial MT"/>
                <a:cs typeface="Arial MT"/>
              </a:rPr>
              <a:t> diffusion</a:t>
            </a:r>
            <a:r>
              <a:rPr lang="en-US" sz="1600" spc="-3" dirty="0">
                <a:latin typeface="Arial MT"/>
                <a:cs typeface="Arial MT"/>
              </a:rPr>
              <a:t> </a:t>
            </a:r>
            <a:r>
              <a:rPr lang="en-US" sz="1600" dirty="0">
                <a:latin typeface="Arial MT"/>
                <a:cs typeface="Arial MT"/>
              </a:rPr>
              <a:t>process</a:t>
            </a:r>
            <a:r>
              <a:rPr lang="en-US" sz="1600" spc="-3" dirty="0">
                <a:latin typeface="Arial MT"/>
                <a:cs typeface="Arial MT"/>
              </a:rPr>
              <a:t> (fixed)</a:t>
            </a:r>
            <a:endParaRPr lang="en-US" sz="1600" dirty="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53113" y="2998843"/>
            <a:ext cx="4143163" cy="95250"/>
          </a:xfrm>
          <a:custGeom>
            <a:avLst/>
            <a:gdLst/>
            <a:ahLst/>
            <a:cxnLst/>
            <a:rect l="l" t="t" r="r" b="b"/>
            <a:pathLst>
              <a:path w="6214745" h="142875">
                <a:moveTo>
                  <a:pt x="6089538" y="0"/>
                </a:moveTo>
                <a:lnTo>
                  <a:pt x="6083465" y="396"/>
                </a:lnTo>
                <a:lnTo>
                  <a:pt x="6077984" y="3040"/>
                </a:lnTo>
                <a:lnTo>
                  <a:pt x="6073794" y="7749"/>
                </a:lnTo>
                <a:lnTo>
                  <a:pt x="6071757" y="13715"/>
                </a:lnTo>
                <a:lnTo>
                  <a:pt x="6072153" y="19788"/>
                </a:lnTo>
                <a:lnTo>
                  <a:pt x="6074797" y="25269"/>
                </a:lnTo>
                <a:lnTo>
                  <a:pt x="6079506" y="29460"/>
                </a:lnTo>
                <a:lnTo>
                  <a:pt x="6124035" y="55435"/>
                </a:lnTo>
                <a:lnTo>
                  <a:pt x="6182727" y="55435"/>
                </a:lnTo>
                <a:lnTo>
                  <a:pt x="6182727" y="87185"/>
                </a:lnTo>
                <a:lnTo>
                  <a:pt x="6124035" y="87185"/>
                </a:lnTo>
                <a:lnTo>
                  <a:pt x="6079506" y="113161"/>
                </a:lnTo>
                <a:lnTo>
                  <a:pt x="6074797" y="117351"/>
                </a:lnTo>
                <a:lnTo>
                  <a:pt x="6072153" y="122833"/>
                </a:lnTo>
                <a:lnTo>
                  <a:pt x="6071757" y="128906"/>
                </a:lnTo>
                <a:lnTo>
                  <a:pt x="6073794" y="134873"/>
                </a:lnTo>
                <a:lnTo>
                  <a:pt x="6077984" y="139581"/>
                </a:lnTo>
                <a:lnTo>
                  <a:pt x="6083465" y="142226"/>
                </a:lnTo>
                <a:lnTo>
                  <a:pt x="6089538" y="142621"/>
                </a:lnTo>
                <a:lnTo>
                  <a:pt x="6095504" y="140585"/>
                </a:lnTo>
                <a:lnTo>
                  <a:pt x="6187047" y="87185"/>
                </a:lnTo>
                <a:lnTo>
                  <a:pt x="6182727" y="87185"/>
                </a:lnTo>
                <a:lnTo>
                  <a:pt x="6187050" y="87184"/>
                </a:lnTo>
                <a:lnTo>
                  <a:pt x="6214262" y="71310"/>
                </a:lnTo>
                <a:lnTo>
                  <a:pt x="6095504" y="2036"/>
                </a:lnTo>
                <a:lnTo>
                  <a:pt x="6089538" y="0"/>
                </a:lnTo>
                <a:close/>
              </a:path>
              <a:path w="6214745" h="142875">
                <a:moveTo>
                  <a:pt x="6151249" y="71310"/>
                </a:moveTo>
                <a:lnTo>
                  <a:pt x="6124035" y="87185"/>
                </a:lnTo>
                <a:lnTo>
                  <a:pt x="6182727" y="87185"/>
                </a:lnTo>
                <a:lnTo>
                  <a:pt x="6182727" y="85023"/>
                </a:lnTo>
                <a:lnTo>
                  <a:pt x="6174756" y="85023"/>
                </a:lnTo>
                <a:lnTo>
                  <a:pt x="6151249" y="71310"/>
                </a:lnTo>
                <a:close/>
              </a:path>
              <a:path w="6214745" h="142875">
                <a:moveTo>
                  <a:pt x="0" y="55434"/>
                </a:moveTo>
                <a:lnTo>
                  <a:pt x="0" y="87184"/>
                </a:lnTo>
                <a:lnTo>
                  <a:pt x="6124037" y="87184"/>
                </a:lnTo>
                <a:lnTo>
                  <a:pt x="6151249" y="71310"/>
                </a:lnTo>
                <a:lnTo>
                  <a:pt x="6124035" y="55435"/>
                </a:lnTo>
                <a:lnTo>
                  <a:pt x="0" y="55434"/>
                </a:lnTo>
                <a:close/>
              </a:path>
              <a:path w="6214745" h="142875">
                <a:moveTo>
                  <a:pt x="6174756" y="57598"/>
                </a:moveTo>
                <a:lnTo>
                  <a:pt x="6151249" y="71310"/>
                </a:lnTo>
                <a:lnTo>
                  <a:pt x="6174756" y="85023"/>
                </a:lnTo>
                <a:lnTo>
                  <a:pt x="6174756" y="57598"/>
                </a:lnTo>
                <a:close/>
              </a:path>
              <a:path w="6214745" h="142875">
                <a:moveTo>
                  <a:pt x="6182727" y="57598"/>
                </a:moveTo>
                <a:lnTo>
                  <a:pt x="6174756" y="57598"/>
                </a:lnTo>
                <a:lnTo>
                  <a:pt x="6174756" y="85023"/>
                </a:lnTo>
                <a:lnTo>
                  <a:pt x="6182727" y="85023"/>
                </a:lnTo>
                <a:lnTo>
                  <a:pt x="6182727" y="57598"/>
                </a:lnTo>
                <a:close/>
              </a:path>
              <a:path w="6214745" h="142875">
                <a:moveTo>
                  <a:pt x="6124035" y="55435"/>
                </a:moveTo>
                <a:lnTo>
                  <a:pt x="6151249" y="71310"/>
                </a:lnTo>
                <a:lnTo>
                  <a:pt x="6174756" y="57598"/>
                </a:lnTo>
                <a:lnTo>
                  <a:pt x="6182727" y="57598"/>
                </a:lnTo>
                <a:lnTo>
                  <a:pt x="6182727" y="55435"/>
                </a:lnTo>
                <a:lnTo>
                  <a:pt x="6124035" y="55435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" name="object 5"/>
          <p:cNvSpPr txBox="1"/>
          <p:nvPr/>
        </p:nvSpPr>
        <p:spPr>
          <a:xfrm>
            <a:off x="1344462" y="3575981"/>
            <a:ext cx="436033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dirty="0">
                <a:latin typeface="Trebuchet MS"/>
                <a:cs typeface="Trebuchet MS"/>
              </a:rPr>
              <a:t>Da</a:t>
            </a:r>
            <a:r>
              <a:rPr sz="1600" spc="-3" dirty="0">
                <a:latin typeface="Trebuchet MS"/>
                <a:cs typeface="Trebuchet MS"/>
              </a:rPr>
              <a:t>t</a:t>
            </a:r>
            <a:r>
              <a:rPr sz="1600" dirty="0">
                <a:latin typeface="Trebuchet MS"/>
                <a:cs typeface="Trebuchet MS"/>
              </a:rPr>
              <a:t>a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90784" y="3575981"/>
            <a:ext cx="508000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spc="3" dirty="0">
                <a:latin typeface="Trebuchet MS"/>
                <a:cs typeface="Trebuchet MS"/>
              </a:rPr>
              <a:t>N</a:t>
            </a:r>
            <a:r>
              <a:rPr sz="1600" spc="-3" dirty="0">
                <a:latin typeface="Trebuchet MS"/>
                <a:cs typeface="Trebuchet MS"/>
              </a:rPr>
              <a:t>o</a:t>
            </a:r>
            <a:r>
              <a:rPr sz="1600" dirty="0">
                <a:latin typeface="Trebuchet MS"/>
                <a:cs typeface="Trebuchet MS"/>
              </a:rPr>
              <a:t>ise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33459" y="3149112"/>
            <a:ext cx="1114704" cy="11147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05537" y="3149112"/>
            <a:ext cx="1114708" cy="111470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60191" y="3149112"/>
            <a:ext cx="1114709" cy="111470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14845" y="3149112"/>
            <a:ext cx="1114709" cy="111470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69499" y="3149112"/>
            <a:ext cx="1114708" cy="111470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24152" y="3149112"/>
            <a:ext cx="1114709" cy="111470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078805" y="3149112"/>
            <a:ext cx="1114707" cy="1114709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2867410" y="4621249"/>
            <a:ext cx="1033357" cy="133350"/>
          </a:xfrm>
          <a:custGeom>
            <a:avLst/>
            <a:gdLst/>
            <a:ahLst/>
            <a:cxnLst/>
            <a:rect l="l" t="t" r="r" b="b"/>
            <a:pathLst>
              <a:path w="1550035" h="200025">
                <a:moveTo>
                  <a:pt x="17735" y="33774"/>
                </a:moveTo>
                <a:lnTo>
                  <a:pt x="18666" y="77292"/>
                </a:lnTo>
                <a:lnTo>
                  <a:pt x="60145" y="95882"/>
                </a:lnTo>
                <a:lnTo>
                  <a:pt x="106927" y="113139"/>
                </a:lnTo>
                <a:lnTo>
                  <a:pt x="158722" y="129034"/>
                </a:lnTo>
                <a:lnTo>
                  <a:pt x="215226" y="143517"/>
                </a:lnTo>
                <a:lnTo>
                  <a:pt x="308278" y="162472"/>
                </a:lnTo>
                <a:lnTo>
                  <a:pt x="375155" y="173112"/>
                </a:lnTo>
                <a:lnTo>
                  <a:pt x="445642" y="182082"/>
                </a:lnTo>
                <a:lnTo>
                  <a:pt x="527944" y="190017"/>
                </a:lnTo>
                <a:lnTo>
                  <a:pt x="611089" y="195512"/>
                </a:lnTo>
                <a:lnTo>
                  <a:pt x="694535" y="198635"/>
                </a:lnTo>
                <a:lnTo>
                  <a:pt x="777735" y="199449"/>
                </a:lnTo>
                <a:lnTo>
                  <a:pt x="860145" y="198023"/>
                </a:lnTo>
                <a:lnTo>
                  <a:pt x="941222" y="194417"/>
                </a:lnTo>
                <a:lnTo>
                  <a:pt x="1020422" y="188695"/>
                </a:lnTo>
                <a:lnTo>
                  <a:pt x="1097203" y="180919"/>
                </a:lnTo>
                <a:lnTo>
                  <a:pt x="1171028" y="171145"/>
                </a:lnTo>
                <a:lnTo>
                  <a:pt x="1229836" y="161356"/>
                </a:lnTo>
                <a:lnTo>
                  <a:pt x="777078" y="161356"/>
                </a:lnTo>
                <a:lnTo>
                  <a:pt x="694910" y="160536"/>
                </a:lnTo>
                <a:lnTo>
                  <a:pt x="612517" y="157439"/>
                </a:lnTo>
                <a:lnTo>
                  <a:pt x="530459" y="152001"/>
                </a:lnTo>
                <a:lnTo>
                  <a:pt x="449303" y="144158"/>
                </a:lnTo>
                <a:lnTo>
                  <a:pt x="379970" y="135317"/>
                </a:lnTo>
                <a:lnTo>
                  <a:pt x="314270" y="124846"/>
                </a:lnTo>
                <a:lnTo>
                  <a:pt x="252587" y="112843"/>
                </a:lnTo>
                <a:lnTo>
                  <a:pt x="195475" y="99452"/>
                </a:lnTo>
                <a:lnTo>
                  <a:pt x="142948" y="84701"/>
                </a:lnTo>
                <a:lnTo>
                  <a:pt x="95552" y="68742"/>
                </a:lnTo>
                <a:lnTo>
                  <a:pt x="53679" y="51710"/>
                </a:lnTo>
                <a:lnTo>
                  <a:pt x="34940" y="42843"/>
                </a:lnTo>
                <a:lnTo>
                  <a:pt x="17735" y="33774"/>
                </a:lnTo>
                <a:close/>
              </a:path>
              <a:path w="1550035" h="200025">
                <a:moveTo>
                  <a:pt x="1538491" y="59839"/>
                </a:moveTo>
                <a:lnTo>
                  <a:pt x="1455873" y="59839"/>
                </a:lnTo>
                <a:lnTo>
                  <a:pt x="1472459" y="94140"/>
                </a:lnTo>
                <a:lnTo>
                  <a:pt x="1455445" y="102367"/>
                </a:lnTo>
                <a:lnTo>
                  <a:pt x="1489227" y="170837"/>
                </a:lnTo>
                <a:lnTo>
                  <a:pt x="1538491" y="59839"/>
                </a:lnTo>
                <a:close/>
              </a:path>
              <a:path w="1550035" h="200025">
                <a:moveTo>
                  <a:pt x="1438586" y="68198"/>
                </a:moveTo>
                <a:lnTo>
                  <a:pt x="1386624" y="85744"/>
                </a:lnTo>
                <a:lnTo>
                  <a:pt x="1329274" y="101531"/>
                </a:lnTo>
                <a:lnTo>
                  <a:pt x="1266837" y="115658"/>
                </a:lnTo>
                <a:lnTo>
                  <a:pt x="1164776" y="133562"/>
                </a:lnTo>
                <a:lnTo>
                  <a:pt x="1092208" y="143148"/>
                </a:lnTo>
                <a:lnTo>
                  <a:pt x="1016588" y="150789"/>
                </a:lnTo>
                <a:lnTo>
                  <a:pt x="938481" y="156415"/>
                </a:lnTo>
                <a:lnTo>
                  <a:pt x="858456" y="159960"/>
                </a:lnTo>
                <a:lnTo>
                  <a:pt x="777078" y="161356"/>
                </a:lnTo>
                <a:lnTo>
                  <a:pt x="1229836" y="161356"/>
                </a:lnTo>
                <a:lnTo>
                  <a:pt x="1274861" y="152904"/>
                </a:lnTo>
                <a:lnTo>
                  <a:pt x="1338941" y="138384"/>
                </a:lnTo>
                <a:lnTo>
                  <a:pt x="1398220" y="122036"/>
                </a:lnTo>
                <a:lnTo>
                  <a:pt x="1453530" y="103292"/>
                </a:lnTo>
                <a:lnTo>
                  <a:pt x="1455445" y="102367"/>
                </a:lnTo>
                <a:lnTo>
                  <a:pt x="1438586" y="68198"/>
                </a:lnTo>
                <a:close/>
              </a:path>
              <a:path w="1550035" h="200025">
                <a:moveTo>
                  <a:pt x="1455873" y="59839"/>
                </a:moveTo>
                <a:lnTo>
                  <a:pt x="1438586" y="68198"/>
                </a:lnTo>
                <a:lnTo>
                  <a:pt x="1455445" y="102367"/>
                </a:lnTo>
                <a:lnTo>
                  <a:pt x="1472459" y="94140"/>
                </a:lnTo>
                <a:lnTo>
                  <a:pt x="1455873" y="59839"/>
                </a:lnTo>
                <a:close/>
              </a:path>
              <a:path w="1550035" h="200025">
                <a:moveTo>
                  <a:pt x="1404938" y="0"/>
                </a:moveTo>
                <a:lnTo>
                  <a:pt x="1438586" y="68198"/>
                </a:lnTo>
                <a:lnTo>
                  <a:pt x="1455873" y="59839"/>
                </a:lnTo>
                <a:lnTo>
                  <a:pt x="1538491" y="59839"/>
                </a:lnTo>
                <a:lnTo>
                  <a:pt x="1549585" y="34844"/>
                </a:lnTo>
                <a:lnTo>
                  <a:pt x="1404938" y="0"/>
                </a:lnTo>
                <a:close/>
              </a:path>
            </a:pathLst>
          </a:custGeom>
          <a:solidFill>
            <a:srgbClr val="B6476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grpSp>
        <p:nvGrpSpPr>
          <p:cNvPr id="15" name="object 15"/>
          <p:cNvGrpSpPr/>
          <p:nvPr/>
        </p:nvGrpSpPr>
        <p:grpSpPr>
          <a:xfrm>
            <a:off x="3120123" y="4848352"/>
            <a:ext cx="519430" cy="256540"/>
            <a:chOff x="4680184" y="7272528"/>
            <a:chExt cx="779145" cy="384810"/>
          </a:xfrm>
        </p:grpSpPr>
        <p:sp>
          <p:nvSpPr>
            <p:cNvPr id="16" name="object 16"/>
            <p:cNvSpPr/>
            <p:nvPr/>
          </p:nvSpPr>
          <p:spPr>
            <a:xfrm>
              <a:off x="4680184" y="7647798"/>
              <a:ext cx="779145" cy="0"/>
            </a:xfrm>
            <a:custGeom>
              <a:avLst/>
              <a:gdLst/>
              <a:ahLst/>
              <a:cxnLst/>
              <a:rect l="l" t="t" r="r" b="b"/>
              <a:pathLst>
                <a:path w="779145">
                  <a:moveTo>
                    <a:pt x="0" y="1"/>
                  </a:moveTo>
                  <a:lnTo>
                    <a:pt x="779009" y="0"/>
                  </a:lnTo>
                </a:path>
              </a:pathLst>
            </a:custGeom>
            <a:ln w="19050">
              <a:solidFill>
                <a:srgbClr val="B6476F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85359" y="7272528"/>
              <a:ext cx="551688" cy="350519"/>
            </a:xfrm>
            <a:prstGeom prst="rect">
              <a:avLst/>
            </a:prstGeom>
          </p:spPr>
        </p:pic>
      </p:grpSp>
      <p:sp>
        <p:nvSpPr>
          <p:cNvPr id="18" name="object 18"/>
          <p:cNvSpPr/>
          <p:nvPr/>
        </p:nvSpPr>
        <p:spPr>
          <a:xfrm>
            <a:off x="4052066" y="4621249"/>
            <a:ext cx="1033357" cy="133350"/>
          </a:xfrm>
          <a:custGeom>
            <a:avLst/>
            <a:gdLst/>
            <a:ahLst/>
            <a:cxnLst/>
            <a:rect l="l" t="t" r="r" b="b"/>
            <a:pathLst>
              <a:path w="1550034" h="200025">
                <a:moveTo>
                  <a:pt x="17735" y="33774"/>
                </a:moveTo>
                <a:lnTo>
                  <a:pt x="18666" y="77292"/>
                </a:lnTo>
                <a:lnTo>
                  <a:pt x="60145" y="95882"/>
                </a:lnTo>
                <a:lnTo>
                  <a:pt x="106927" y="113139"/>
                </a:lnTo>
                <a:lnTo>
                  <a:pt x="158722" y="129034"/>
                </a:lnTo>
                <a:lnTo>
                  <a:pt x="215225" y="143517"/>
                </a:lnTo>
                <a:lnTo>
                  <a:pt x="308278" y="162472"/>
                </a:lnTo>
                <a:lnTo>
                  <a:pt x="375155" y="173112"/>
                </a:lnTo>
                <a:lnTo>
                  <a:pt x="445643" y="182082"/>
                </a:lnTo>
                <a:lnTo>
                  <a:pt x="527944" y="190017"/>
                </a:lnTo>
                <a:lnTo>
                  <a:pt x="611089" y="195512"/>
                </a:lnTo>
                <a:lnTo>
                  <a:pt x="694535" y="198635"/>
                </a:lnTo>
                <a:lnTo>
                  <a:pt x="777735" y="199449"/>
                </a:lnTo>
                <a:lnTo>
                  <a:pt x="860145" y="198023"/>
                </a:lnTo>
                <a:lnTo>
                  <a:pt x="941222" y="194417"/>
                </a:lnTo>
                <a:lnTo>
                  <a:pt x="1020422" y="188695"/>
                </a:lnTo>
                <a:lnTo>
                  <a:pt x="1097203" y="180919"/>
                </a:lnTo>
                <a:lnTo>
                  <a:pt x="1171028" y="171145"/>
                </a:lnTo>
                <a:lnTo>
                  <a:pt x="1229836" y="161356"/>
                </a:lnTo>
                <a:lnTo>
                  <a:pt x="777078" y="161356"/>
                </a:lnTo>
                <a:lnTo>
                  <a:pt x="694910" y="160536"/>
                </a:lnTo>
                <a:lnTo>
                  <a:pt x="612517" y="157439"/>
                </a:lnTo>
                <a:lnTo>
                  <a:pt x="530459" y="152001"/>
                </a:lnTo>
                <a:lnTo>
                  <a:pt x="449303" y="144158"/>
                </a:lnTo>
                <a:lnTo>
                  <a:pt x="379970" y="135317"/>
                </a:lnTo>
                <a:lnTo>
                  <a:pt x="314270" y="124846"/>
                </a:lnTo>
                <a:lnTo>
                  <a:pt x="252587" y="112843"/>
                </a:lnTo>
                <a:lnTo>
                  <a:pt x="195475" y="99452"/>
                </a:lnTo>
                <a:lnTo>
                  <a:pt x="142948" y="84701"/>
                </a:lnTo>
                <a:lnTo>
                  <a:pt x="95552" y="68742"/>
                </a:lnTo>
                <a:lnTo>
                  <a:pt x="53679" y="51710"/>
                </a:lnTo>
                <a:lnTo>
                  <a:pt x="34940" y="42843"/>
                </a:lnTo>
                <a:lnTo>
                  <a:pt x="17735" y="33774"/>
                </a:lnTo>
                <a:close/>
              </a:path>
              <a:path w="1550034" h="200025">
                <a:moveTo>
                  <a:pt x="1538491" y="59839"/>
                </a:moveTo>
                <a:lnTo>
                  <a:pt x="1455873" y="59839"/>
                </a:lnTo>
                <a:lnTo>
                  <a:pt x="1472459" y="94140"/>
                </a:lnTo>
                <a:lnTo>
                  <a:pt x="1455445" y="102367"/>
                </a:lnTo>
                <a:lnTo>
                  <a:pt x="1489227" y="170837"/>
                </a:lnTo>
                <a:lnTo>
                  <a:pt x="1538491" y="59839"/>
                </a:lnTo>
                <a:close/>
              </a:path>
              <a:path w="1550034" h="200025">
                <a:moveTo>
                  <a:pt x="1438586" y="68198"/>
                </a:moveTo>
                <a:lnTo>
                  <a:pt x="1386624" y="85744"/>
                </a:lnTo>
                <a:lnTo>
                  <a:pt x="1329274" y="101531"/>
                </a:lnTo>
                <a:lnTo>
                  <a:pt x="1266837" y="115658"/>
                </a:lnTo>
                <a:lnTo>
                  <a:pt x="1164776" y="133562"/>
                </a:lnTo>
                <a:lnTo>
                  <a:pt x="1092208" y="143148"/>
                </a:lnTo>
                <a:lnTo>
                  <a:pt x="1016588" y="150789"/>
                </a:lnTo>
                <a:lnTo>
                  <a:pt x="938481" y="156415"/>
                </a:lnTo>
                <a:lnTo>
                  <a:pt x="858456" y="159960"/>
                </a:lnTo>
                <a:lnTo>
                  <a:pt x="777078" y="161356"/>
                </a:lnTo>
                <a:lnTo>
                  <a:pt x="1229836" y="161356"/>
                </a:lnTo>
                <a:lnTo>
                  <a:pt x="1274861" y="152904"/>
                </a:lnTo>
                <a:lnTo>
                  <a:pt x="1338941" y="138384"/>
                </a:lnTo>
                <a:lnTo>
                  <a:pt x="1398220" y="122036"/>
                </a:lnTo>
                <a:lnTo>
                  <a:pt x="1453530" y="103292"/>
                </a:lnTo>
                <a:lnTo>
                  <a:pt x="1455445" y="102367"/>
                </a:lnTo>
                <a:lnTo>
                  <a:pt x="1438586" y="68198"/>
                </a:lnTo>
                <a:close/>
              </a:path>
              <a:path w="1550034" h="200025">
                <a:moveTo>
                  <a:pt x="1455873" y="59839"/>
                </a:moveTo>
                <a:lnTo>
                  <a:pt x="1438586" y="68198"/>
                </a:lnTo>
                <a:lnTo>
                  <a:pt x="1455445" y="102367"/>
                </a:lnTo>
                <a:lnTo>
                  <a:pt x="1472459" y="94140"/>
                </a:lnTo>
                <a:lnTo>
                  <a:pt x="1455873" y="59839"/>
                </a:lnTo>
                <a:close/>
              </a:path>
              <a:path w="1550034" h="200025">
                <a:moveTo>
                  <a:pt x="1404938" y="0"/>
                </a:moveTo>
                <a:lnTo>
                  <a:pt x="1438586" y="68198"/>
                </a:lnTo>
                <a:lnTo>
                  <a:pt x="1455873" y="59839"/>
                </a:lnTo>
                <a:lnTo>
                  <a:pt x="1538491" y="59839"/>
                </a:lnTo>
                <a:lnTo>
                  <a:pt x="1549585" y="34844"/>
                </a:lnTo>
                <a:lnTo>
                  <a:pt x="1404938" y="0"/>
                </a:lnTo>
                <a:close/>
              </a:path>
            </a:pathLst>
          </a:custGeom>
          <a:solidFill>
            <a:srgbClr val="B6476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grpSp>
        <p:nvGrpSpPr>
          <p:cNvPr id="19" name="object 19"/>
          <p:cNvGrpSpPr/>
          <p:nvPr/>
        </p:nvGrpSpPr>
        <p:grpSpPr>
          <a:xfrm>
            <a:off x="4304780" y="4848352"/>
            <a:ext cx="519430" cy="256540"/>
            <a:chOff x="6457169" y="7272528"/>
            <a:chExt cx="779145" cy="384810"/>
          </a:xfrm>
        </p:grpSpPr>
        <p:sp>
          <p:nvSpPr>
            <p:cNvPr id="20" name="object 20"/>
            <p:cNvSpPr/>
            <p:nvPr/>
          </p:nvSpPr>
          <p:spPr>
            <a:xfrm>
              <a:off x="6457169" y="7647798"/>
              <a:ext cx="779145" cy="0"/>
            </a:xfrm>
            <a:custGeom>
              <a:avLst/>
              <a:gdLst/>
              <a:ahLst/>
              <a:cxnLst/>
              <a:rect l="l" t="t" r="r" b="b"/>
              <a:pathLst>
                <a:path w="779145">
                  <a:moveTo>
                    <a:pt x="0" y="1"/>
                  </a:moveTo>
                  <a:lnTo>
                    <a:pt x="779009" y="0"/>
                  </a:lnTo>
                </a:path>
              </a:pathLst>
            </a:custGeom>
            <a:ln w="19050">
              <a:solidFill>
                <a:srgbClr val="B6476F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62344" y="7272528"/>
              <a:ext cx="551688" cy="350519"/>
            </a:xfrm>
            <a:prstGeom prst="rect">
              <a:avLst/>
            </a:prstGeom>
          </p:spPr>
        </p:pic>
      </p:grpSp>
      <p:sp>
        <p:nvSpPr>
          <p:cNvPr id="22" name="object 22"/>
          <p:cNvSpPr/>
          <p:nvPr/>
        </p:nvSpPr>
        <p:spPr>
          <a:xfrm>
            <a:off x="5236722" y="4621249"/>
            <a:ext cx="1033357" cy="133350"/>
          </a:xfrm>
          <a:custGeom>
            <a:avLst/>
            <a:gdLst/>
            <a:ahLst/>
            <a:cxnLst/>
            <a:rect l="l" t="t" r="r" b="b"/>
            <a:pathLst>
              <a:path w="1550034" h="200025">
                <a:moveTo>
                  <a:pt x="17735" y="33774"/>
                </a:moveTo>
                <a:lnTo>
                  <a:pt x="18666" y="77292"/>
                </a:lnTo>
                <a:lnTo>
                  <a:pt x="60145" y="95882"/>
                </a:lnTo>
                <a:lnTo>
                  <a:pt x="106927" y="113139"/>
                </a:lnTo>
                <a:lnTo>
                  <a:pt x="158722" y="129034"/>
                </a:lnTo>
                <a:lnTo>
                  <a:pt x="215225" y="143517"/>
                </a:lnTo>
                <a:lnTo>
                  <a:pt x="308278" y="162472"/>
                </a:lnTo>
                <a:lnTo>
                  <a:pt x="375155" y="173112"/>
                </a:lnTo>
                <a:lnTo>
                  <a:pt x="445643" y="182082"/>
                </a:lnTo>
                <a:lnTo>
                  <a:pt x="527944" y="190017"/>
                </a:lnTo>
                <a:lnTo>
                  <a:pt x="611089" y="195512"/>
                </a:lnTo>
                <a:lnTo>
                  <a:pt x="694535" y="198635"/>
                </a:lnTo>
                <a:lnTo>
                  <a:pt x="777735" y="199449"/>
                </a:lnTo>
                <a:lnTo>
                  <a:pt x="860145" y="198023"/>
                </a:lnTo>
                <a:lnTo>
                  <a:pt x="941222" y="194417"/>
                </a:lnTo>
                <a:lnTo>
                  <a:pt x="1020422" y="188695"/>
                </a:lnTo>
                <a:lnTo>
                  <a:pt x="1097203" y="180919"/>
                </a:lnTo>
                <a:lnTo>
                  <a:pt x="1171028" y="171145"/>
                </a:lnTo>
                <a:lnTo>
                  <a:pt x="1229836" y="161356"/>
                </a:lnTo>
                <a:lnTo>
                  <a:pt x="777078" y="161356"/>
                </a:lnTo>
                <a:lnTo>
                  <a:pt x="694910" y="160536"/>
                </a:lnTo>
                <a:lnTo>
                  <a:pt x="612517" y="157439"/>
                </a:lnTo>
                <a:lnTo>
                  <a:pt x="530459" y="152001"/>
                </a:lnTo>
                <a:lnTo>
                  <a:pt x="449303" y="144158"/>
                </a:lnTo>
                <a:lnTo>
                  <a:pt x="379970" y="135317"/>
                </a:lnTo>
                <a:lnTo>
                  <a:pt x="314269" y="124846"/>
                </a:lnTo>
                <a:lnTo>
                  <a:pt x="252587" y="112843"/>
                </a:lnTo>
                <a:lnTo>
                  <a:pt x="195475" y="99452"/>
                </a:lnTo>
                <a:lnTo>
                  <a:pt x="142948" y="84701"/>
                </a:lnTo>
                <a:lnTo>
                  <a:pt x="95552" y="68742"/>
                </a:lnTo>
                <a:lnTo>
                  <a:pt x="53679" y="51710"/>
                </a:lnTo>
                <a:lnTo>
                  <a:pt x="34940" y="42843"/>
                </a:lnTo>
                <a:lnTo>
                  <a:pt x="17735" y="33774"/>
                </a:lnTo>
                <a:close/>
              </a:path>
              <a:path w="1550034" h="200025">
                <a:moveTo>
                  <a:pt x="1538491" y="59839"/>
                </a:moveTo>
                <a:lnTo>
                  <a:pt x="1455873" y="59839"/>
                </a:lnTo>
                <a:lnTo>
                  <a:pt x="1472459" y="94140"/>
                </a:lnTo>
                <a:lnTo>
                  <a:pt x="1455445" y="102367"/>
                </a:lnTo>
                <a:lnTo>
                  <a:pt x="1489227" y="170837"/>
                </a:lnTo>
                <a:lnTo>
                  <a:pt x="1538491" y="59839"/>
                </a:lnTo>
                <a:close/>
              </a:path>
              <a:path w="1550034" h="200025">
                <a:moveTo>
                  <a:pt x="1438586" y="68198"/>
                </a:moveTo>
                <a:lnTo>
                  <a:pt x="1386624" y="85744"/>
                </a:lnTo>
                <a:lnTo>
                  <a:pt x="1329274" y="101531"/>
                </a:lnTo>
                <a:lnTo>
                  <a:pt x="1266837" y="115658"/>
                </a:lnTo>
                <a:lnTo>
                  <a:pt x="1164776" y="133562"/>
                </a:lnTo>
                <a:lnTo>
                  <a:pt x="1092208" y="143148"/>
                </a:lnTo>
                <a:lnTo>
                  <a:pt x="1016588" y="150789"/>
                </a:lnTo>
                <a:lnTo>
                  <a:pt x="938481" y="156415"/>
                </a:lnTo>
                <a:lnTo>
                  <a:pt x="858456" y="159960"/>
                </a:lnTo>
                <a:lnTo>
                  <a:pt x="777078" y="161356"/>
                </a:lnTo>
                <a:lnTo>
                  <a:pt x="1229836" y="161356"/>
                </a:lnTo>
                <a:lnTo>
                  <a:pt x="1274861" y="152904"/>
                </a:lnTo>
                <a:lnTo>
                  <a:pt x="1338941" y="138384"/>
                </a:lnTo>
                <a:lnTo>
                  <a:pt x="1398220" y="122036"/>
                </a:lnTo>
                <a:lnTo>
                  <a:pt x="1453530" y="103292"/>
                </a:lnTo>
                <a:lnTo>
                  <a:pt x="1455445" y="102367"/>
                </a:lnTo>
                <a:lnTo>
                  <a:pt x="1438586" y="68198"/>
                </a:lnTo>
                <a:close/>
              </a:path>
              <a:path w="1550034" h="200025">
                <a:moveTo>
                  <a:pt x="1455873" y="59839"/>
                </a:moveTo>
                <a:lnTo>
                  <a:pt x="1438586" y="68198"/>
                </a:lnTo>
                <a:lnTo>
                  <a:pt x="1455445" y="102367"/>
                </a:lnTo>
                <a:lnTo>
                  <a:pt x="1472459" y="94140"/>
                </a:lnTo>
                <a:lnTo>
                  <a:pt x="1455873" y="59839"/>
                </a:lnTo>
                <a:close/>
              </a:path>
              <a:path w="1550034" h="200025">
                <a:moveTo>
                  <a:pt x="1404938" y="0"/>
                </a:moveTo>
                <a:lnTo>
                  <a:pt x="1438586" y="68198"/>
                </a:lnTo>
                <a:lnTo>
                  <a:pt x="1455873" y="59839"/>
                </a:lnTo>
                <a:lnTo>
                  <a:pt x="1538491" y="59839"/>
                </a:lnTo>
                <a:lnTo>
                  <a:pt x="1549585" y="34844"/>
                </a:lnTo>
                <a:lnTo>
                  <a:pt x="1404938" y="0"/>
                </a:lnTo>
                <a:close/>
              </a:path>
            </a:pathLst>
          </a:custGeom>
          <a:solidFill>
            <a:srgbClr val="B6476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grpSp>
        <p:nvGrpSpPr>
          <p:cNvPr id="23" name="object 23"/>
          <p:cNvGrpSpPr/>
          <p:nvPr/>
        </p:nvGrpSpPr>
        <p:grpSpPr>
          <a:xfrm>
            <a:off x="5489436" y="4848352"/>
            <a:ext cx="519430" cy="256540"/>
            <a:chOff x="8234153" y="7272528"/>
            <a:chExt cx="779145" cy="384810"/>
          </a:xfrm>
        </p:grpSpPr>
        <p:sp>
          <p:nvSpPr>
            <p:cNvPr id="24" name="object 24"/>
            <p:cNvSpPr/>
            <p:nvPr/>
          </p:nvSpPr>
          <p:spPr>
            <a:xfrm>
              <a:off x="8234153" y="7647798"/>
              <a:ext cx="779145" cy="0"/>
            </a:xfrm>
            <a:custGeom>
              <a:avLst/>
              <a:gdLst/>
              <a:ahLst/>
              <a:cxnLst/>
              <a:rect l="l" t="t" r="r" b="b"/>
              <a:pathLst>
                <a:path w="779145">
                  <a:moveTo>
                    <a:pt x="0" y="1"/>
                  </a:moveTo>
                  <a:lnTo>
                    <a:pt x="779009" y="0"/>
                  </a:lnTo>
                </a:path>
              </a:pathLst>
            </a:custGeom>
            <a:ln w="19050">
              <a:solidFill>
                <a:srgbClr val="B6476F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39328" y="7272528"/>
              <a:ext cx="551687" cy="350519"/>
            </a:xfrm>
            <a:prstGeom prst="rect">
              <a:avLst/>
            </a:prstGeom>
          </p:spPr>
        </p:pic>
      </p:grpSp>
      <p:sp>
        <p:nvSpPr>
          <p:cNvPr id="26" name="object 26"/>
          <p:cNvSpPr/>
          <p:nvPr/>
        </p:nvSpPr>
        <p:spPr>
          <a:xfrm>
            <a:off x="6421378" y="4621249"/>
            <a:ext cx="1033357" cy="133350"/>
          </a:xfrm>
          <a:custGeom>
            <a:avLst/>
            <a:gdLst/>
            <a:ahLst/>
            <a:cxnLst/>
            <a:rect l="l" t="t" r="r" b="b"/>
            <a:pathLst>
              <a:path w="1550034" h="200025">
                <a:moveTo>
                  <a:pt x="17735" y="33774"/>
                </a:moveTo>
                <a:lnTo>
                  <a:pt x="18666" y="77292"/>
                </a:lnTo>
                <a:lnTo>
                  <a:pt x="60145" y="95882"/>
                </a:lnTo>
                <a:lnTo>
                  <a:pt x="106927" y="113139"/>
                </a:lnTo>
                <a:lnTo>
                  <a:pt x="158722" y="129034"/>
                </a:lnTo>
                <a:lnTo>
                  <a:pt x="215225" y="143517"/>
                </a:lnTo>
                <a:lnTo>
                  <a:pt x="308278" y="162472"/>
                </a:lnTo>
                <a:lnTo>
                  <a:pt x="375154" y="173112"/>
                </a:lnTo>
                <a:lnTo>
                  <a:pt x="445642" y="182082"/>
                </a:lnTo>
                <a:lnTo>
                  <a:pt x="527944" y="190017"/>
                </a:lnTo>
                <a:lnTo>
                  <a:pt x="611089" y="195512"/>
                </a:lnTo>
                <a:lnTo>
                  <a:pt x="694535" y="198635"/>
                </a:lnTo>
                <a:lnTo>
                  <a:pt x="777735" y="199449"/>
                </a:lnTo>
                <a:lnTo>
                  <a:pt x="860145" y="198023"/>
                </a:lnTo>
                <a:lnTo>
                  <a:pt x="941222" y="194417"/>
                </a:lnTo>
                <a:lnTo>
                  <a:pt x="1020422" y="188695"/>
                </a:lnTo>
                <a:lnTo>
                  <a:pt x="1097203" y="180919"/>
                </a:lnTo>
                <a:lnTo>
                  <a:pt x="1171028" y="171145"/>
                </a:lnTo>
                <a:lnTo>
                  <a:pt x="1229836" y="161356"/>
                </a:lnTo>
                <a:lnTo>
                  <a:pt x="777078" y="161356"/>
                </a:lnTo>
                <a:lnTo>
                  <a:pt x="694910" y="160536"/>
                </a:lnTo>
                <a:lnTo>
                  <a:pt x="612517" y="157439"/>
                </a:lnTo>
                <a:lnTo>
                  <a:pt x="530459" y="152001"/>
                </a:lnTo>
                <a:lnTo>
                  <a:pt x="449303" y="144158"/>
                </a:lnTo>
                <a:lnTo>
                  <a:pt x="379970" y="135317"/>
                </a:lnTo>
                <a:lnTo>
                  <a:pt x="314269" y="124846"/>
                </a:lnTo>
                <a:lnTo>
                  <a:pt x="252587" y="112843"/>
                </a:lnTo>
                <a:lnTo>
                  <a:pt x="195475" y="99452"/>
                </a:lnTo>
                <a:lnTo>
                  <a:pt x="142948" y="84701"/>
                </a:lnTo>
                <a:lnTo>
                  <a:pt x="95552" y="68742"/>
                </a:lnTo>
                <a:lnTo>
                  <a:pt x="53679" y="51710"/>
                </a:lnTo>
                <a:lnTo>
                  <a:pt x="34940" y="42843"/>
                </a:lnTo>
                <a:lnTo>
                  <a:pt x="17735" y="33774"/>
                </a:lnTo>
                <a:close/>
              </a:path>
              <a:path w="1550034" h="200025">
                <a:moveTo>
                  <a:pt x="1538491" y="59839"/>
                </a:moveTo>
                <a:lnTo>
                  <a:pt x="1455873" y="59839"/>
                </a:lnTo>
                <a:lnTo>
                  <a:pt x="1472459" y="94140"/>
                </a:lnTo>
                <a:lnTo>
                  <a:pt x="1455445" y="102367"/>
                </a:lnTo>
                <a:lnTo>
                  <a:pt x="1489227" y="170837"/>
                </a:lnTo>
                <a:lnTo>
                  <a:pt x="1538491" y="59839"/>
                </a:lnTo>
                <a:close/>
              </a:path>
              <a:path w="1550034" h="200025">
                <a:moveTo>
                  <a:pt x="1438586" y="68198"/>
                </a:moveTo>
                <a:lnTo>
                  <a:pt x="1386624" y="85744"/>
                </a:lnTo>
                <a:lnTo>
                  <a:pt x="1329274" y="101531"/>
                </a:lnTo>
                <a:lnTo>
                  <a:pt x="1266837" y="115658"/>
                </a:lnTo>
                <a:lnTo>
                  <a:pt x="1164776" y="133562"/>
                </a:lnTo>
                <a:lnTo>
                  <a:pt x="1092208" y="143148"/>
                </a:lnTo>
                <a:lnTo>
                  <a:pt x="1016588" y="150789"/>
                </a:lnTo>
                <a:lnTo>
                  <a:pt x="938481" y="156415"/>
                </a:lnTo>
                <a:lnTo>
                  <a:pt x="858456" y="159960"/>
                </a:lnTo>
                <a:lnTo>
                  <a:pt x="777078" y="161356"/>
                </a:lnTo>
                <a:lnTo>
                  <a:pt x="1229836" y="161356"/>
                </a:lnTo>
                <a:lnTo>
                  <a:pt x="1274861" y="152904"/>
                </a:lnTo>
                <a:lnTo>
                  <a:pt x="1338941" y="138384"/>
                </a:lnTo>
                <a:lnTo>
                  <a:pt x="1398220" y="122036"/>
                </a:lnTo>
                <a:lnTo>
                  <a:pt x="1453530" y="103292"/>
                </a:lnTo>
                <a:lnTo>
                  <a:pt x="1455445" y="102367"/>
                </a:lnTo>
                <a:lnTo>
                  <a:pt x="1438586" y="68198"/>
                </a:lnTo>
                <a:close/>
              </a:path>
              <a:path w="1550034" h="200025">
                <a:moveTo>
                  <a:pt x="1455873" y="59839"/>
                </a:moveTo>
                <a:lnTo>
                  <a:pt x="1438586" y="68198"/>
                </a:lnTo>
                <a:lnTo>
                  <a:pt x="1455445" y="102367"/>
                </a:lnTo>
                <a:lnTo>
                  <a:pt x="1472459" y="94140"/>
                </a:lnTo>
                <a:lnTo>
                  <a:pt x="1455873" y="59839"/>
                </a:lnTo>
                <a:close/>
              </a:path>
              <a:path w="1550034" h="200025">
                <a:moveTo>
                  <a:pt x="1404938" y="0"/>
                </a:moveTo>
                <a:lnTo>
                  <a:pt x="1438586" y="68198"/>
                </a:lnTo>
                <a:lnTo>
                  <a:pt x="1455873" y="59839"/>
                </a:lnTo>
                <a:lnTo>
                  <a:pt x="1538491" y="59839"/>
                </a:lnTo>
                <a:lnTo>
                  <a:pt x="1549585" y="34844"/>
                </a:lnTo>
                <a:lnTo>
                  <a:pt x="1404938" y="0"/>
                </a:lnTo>
                <a:close/>
              </a:path>
            </a:pathLst>
          </a:custGeom>
          <a:solidFill>
            <a:srgbClr val="B6476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grpSp>
        <p:nvGrpSpPr>
          <p:cNvPr id="27" name="object 27"/>
          <p:cNvGrpSpPr/>
          <p:nvPr/>
        </p:nvGrpSpPr>
        <p:grpSpPr>
          <a:xfrm>
            <a:off x="6674091" y="4848352"/>
            <a:ext cx="519430" cy="256540"/>
            <a:chOff x="10011136" y="7272528"/>
            <a:chExt cx="779145" cy="384810"/>
          </a:xfrm>
        </p:grpSpPr>
        <p:sp>
          <p:nvSpPr>
            <p:cNvPr id="28" name="object 28"/>
            <p:cNvSpPr/>
            <p:nvPr/>
          </p:nvSpPr>
          <p:spPr>
            <a:xfrm>
              <a:off x="10011136" y="7647798"/>
              <a:ext cx="779145" cy="0"/>
            </a:xfrm>
            <a:custGeom>
              <a:avLst/>
              <a:gdLst/>
              <a:ahLst/>
              <a:cxnLst/>
              <a:rect l="l" t="t" r="r" b="b"/>
              <a:pathLst>
                <a:path w="779145">
                  <a:moveTo>
                    <a:pt x="0" y="1"/>
                  </a:moveTo>
                  <a:lnTo>
                    <a:pt x="779009" y="0"/>
                  </a:lnTo>
                </a:path>
              </a:pathLst>
            </a:custGeom>
            <a:ln w="19050">
              <a:solidFill>
                <a:srgbClr val="B6476F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16312" y="7272528"/>
              <a:ext cx="551688" cy="350519"/>
            </a:xfrm>
            <a:prstGeom prst="rect">
              <a:avLst/>
            </a:prstGeom>
          </p:spPr>
        </p:pic>
      </p:grpSp>
      <p:sp>
        <p:nvSpPr>
          <p:cNvPr id="30" name="object 30"/>
          <p:cNvSpPr/>
          <p:nvPr/>
        </p:nvSpPr>
        <p:spPr>
          <a:xfrm>
            <a:off x="7606034" y="4621249"/>
            <a:ext cx="1033357" cy="133350"/>
          </a:xfrm>
          <a:custGeom>
            <a:avLst/>
            <a:gdLst/>
            <a:ahLst/>
            <a:cxnLst/>
            <a:rect l="l" t="t" r="r" b="b"/>
            <a:pathLst>
              <a:path w="1550034" h="200025">
                <a:moveTo>
                  <a:pt x="17735" y="33774"/>
                </a:moveTo>
                <a:lnTo>
                  <a:pt x="18666" y="77292"/>
                </a:lnTo>
                <a:lnTo>
                  <a:pt x="60145" y="95882"/>
                </a:lnTo>
                <a:lnTo>
                  <a:pt x="106927" y="113139"/>
                </a:lnTo>
                <a:lnTo>
                  <a:pt x="158722" y="129034"/>
                </a:lnTo>
                <a:lnTo>
                  <a:pt x="215225" y="143517"/>
                </a:lnTo>
                <a:lnTo>
                  <a:pt x="308278" y="162472"/>
                </a:lnTo>
                <a:lnTo>
                  <a:pt x="375154" y="173112"/>
                </a:lnTo>
                <a:lnTo>
                  <a:pt x="445643" y="182082"/>
                </a:lnTo>
                <a:lnTo>
                  <a:pt x="527944" y="190017"/>
                </a:lnTo>
                <a:lnTo>
                  <a:pt x="611089" y="195512"/>
                </a:lnTo>
                <a:lnTo>
                  <a:pt x="694535" y="198635"/>
                </a:lnTo>
                <a:lnTo>
                  <a:pt x="777735" y="199449"/>
                </a:lnTo>
                <a:lnTo>
                  <a:pt x="860145" y="198023"/>
                </a:lnTo>
                <a:lnTo>
                  <a:pt x="941222" y="194417"/>
                </a:lnTo>
                <a:lnTo>
                  <a:pt x="1020422" y="188695"/>
                </a:lnTo>
                <a:lnTo>
                  <a:pt x="1097203" y="180919"/>
                </a:lnTo>
                <a:lnTo>
                  <a:pt x="1171028" y="171145"/>
                </a:lnTo>
                <a:lnTo>
                  <a:pt x="1229836" y="161356"/>
                </a:lnTo>
                <a:lnTo>
                  <a:pt x="777078" y="161356"/>
                </a:lnTo>
                <a:lnTo>
                  <a:pt x="694910" y="160536"/>
                </a:lnTo>
                <a:lnTo>
                  <a:pt x="612517" y="157439"/>
                </a:lnTo>
                <a:lnTo>
                  <a:pt x="530459" y="152001"/>
                </a:lnTo>
                <a:lnTo>
                  <a:pt x="449303" y="144158"/>
                </a:lnTo>
                <a:lnTo>
                  <a:pt x="379970" y="135317"/>
                </a:lnTo>
                <a:lnTo>
                  <a:pt x="314269" y="124846"/>
                </a:lnTo>
                <a:lnTo>
                  <a:pt x="252587" y="112843"/>
                </a:lnTo>
                <a:lnTo>
                  <a:pt x="195475" y="99452"/>
                </a:lnTo>
                <a:lnTo>
                  <a:pt x="142947" y="84701"/>
                </a:lnTo>
                <a:lnTo>
                  <a:pt x="95552" y="68742"/>
                </a:lnTo>
                <a:lnTo>
                  <a:pt x="53679" y="51710"/>
                </a:lnTo>
                <a:lnTo>
                  <a:pt x="34940" y="42843"/>
                </a:lnTo>
                <a:lnTo>
                  <a:pt x="17735" y="33774"/>
                </a:lnTo>
                <a:close/>
              </a:path>
              <a:path w="1550034" h="200025">
                <a:moveTo>
                  <a:pt x="1538492" y="59839"/>
                </a:moveTo>
                <a:lnTo>
                  <a:pt x="1455870" y="59839"/>
                </a:lnTo>
                <a:lnTo>
                  <a:pt x="1472457" y="94140"/>
                </a:lnTo>
                <a:lnTo>
                  <a:pt x="1455450" y="102366"/>
                </a:lnTo>
                <a:lnTo>
                  <a:pt x="1489233" y="170837"/>
                </a:lnTo>
                <a:lnTo>
                  <a:pt x="1538492" y="59839"/>
                </a:lnTo>
                <a:close/>
              </a:path>
              <a:path w="1550034" h="200025">
                <a:moveTo>
                  <a:pt x="1438591" y="68197"/>
                </a:moveTo>
                <a:lnTo>
                  <a:pt x="1386630" y="85744"/>
                </a:lnTo>
                <a:lnTo>
                  <a:pt x="1329277" y="101531"/>
                </a:lnTo>
                <a:lnTo>
                  <a:pt x="1266837" y="115658"/>
                </a:lnTo>
                <a:lnTo>
                  <a:pt x="1164776" y="133562"/>
                </a:lnTo>
                <a:lnTo>
                  <a:pt x="1092208" y="143148"/>
                </a:lnTo>
                <a:lnTo>
                  <a:pt x="1016588" y="150789"/>
                </a:lnTo>
                <a:lnTo>
                  <a:pt x="938481" y="156415"/>
                </a:lnTo>
                <a:lnTo>
                  <a:pt x="858456" y="159960"/>
                </a:lnTo>
                <a:lnTo>
                  <a:pt x="777078" y="161356"/>
                </a:lnTo>
                <a:lnTo>
                  <a:pt x="1229836" y="161356"/>
                </a:lnTo>
                <a:lnTo>
                  <a:pt x="1274861" y="152904"/>
                </a:lnTo>
                <a:lnTo>
                  <a:pt x="1338941" y="138384"/>
                </a:lnTo>
                <a:lnTo>
                  <a:pt x="1398225" y="122036"/>
                </a:lnTo>
                <a:lnTo>
                  <a:pt x="1453534" y="103292"/>
                </a:lnTo>
                <a:lnTo>
                  <a:pt x="1455450" y="102366"/>
                </a:lnTo>
                <a:lnTo>
                  <a:pt x="1438591" y="68197"/>
                </a:lnTo>
                <a:close/>
              </a:path>
              <a:path w="1550034" h="200025">
                <a:moveTo>
                  <a:pt x="1455870" y="59839"/>
                </a:moveTo>
                <a:lnTo>
                  <a:pt x="1438591" y="68197"/>
                </a:lnTo>
                <a:lnTo>
                  <a:pt x="1455450" y="102366"/>
                </a:lnTo>
                <a:lnTo>
                  <a:pt x="1472457" y="94140"/>
                </a:lnTo>
                <a:lnTo>
                  <a:pt x="1455870" y="59839"/>
                </a:lnTo>
                <a:close/>
              </a:path>
              <a:path w="1550034" h="200025">
                <a:moveTo>
                  <a:pt x="1404943" y="0"/>
                </a:moveTo>
                <a:lnTo>
                  <a:pt x="1438591" y="68197"/>
                </a:lnTo>
                <a:lnTo>
                  <a:pt x="1455870" y="59839"/>
                </a:lnTo>
                <a:lnTo>
                  <a:pt x="1538492" y="59839"/>
                </a:lnTo>
                <a:lnTo>
                  <a:pt x="1549584" y="34844"/>
                </a:lnTo>
                <a:lnTo>
                  <a:pt x="1404943" y="0"/>
                </a:lnTo>
                <a:close/>
              </a:path>
            </a:pathLst>
          </a:custGeom>
          <a:solidFill>
            <a:srgbClr val="B6476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grpSp>
        <p:nvGrpSpPr>
          <p:cNvPr id="31" name="object 31"/>
          <p:cNvGrpSpPr/>
          <p:nvPr/>
        </p:nvGrpSpPr>
        <p:grpSpPr>
          <a:xfrm>
            <a:off x="7858747" y="4848352"/>
            <a:ext cx="519430" cy="256540"/>
            <a:chOff x="11788120" y="7272528"/>
            <a:chExt cx="779145" cy="384810"/>
          </a:xfrm>
        </p:grpSpPr>
        <p:sp>
          <p:nvSpPr>
            <p:cNvPr id="32" name="object 32"/>
            <p:cNvSpPr/>
            <p:nvPr/>
          </p:nvSpPr>
          <p:spPr>
            <a:xfrm>
              <a:off x="11788120" y="7647798"/>
              <a:ext cx="779145" cy="0"/>
            </a:xfrm>
            <a:custGeom>
              <a:avLst/>
              <a:gdLst/>
              <a:ahLst/>
              <a:cxnLst/>
              <a:rect l="l" t="t" r="r" b="b"/>
              <a:pathLst>
                <a:path w="779145">
                  <a:moveTo>
                    <a:pt x="0" y="1"/>
                  </a:moveTo>
                  <a:lnTo>
                    <a:pt x="779009" y="0"/>
                  </a:lnTo>
                </a:path>
              </a:pathLst>
            </a:custGeom>
            <a:ln w="19050">
              <a:solidFill>
                <a:srgbClr val="B6476F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93295" y="7272528"/>
              <a:ext cx="551688" cy="350519"/>
            </a:xfrm>
            <a:prstGeom prst="rect">
              <a:avLst/>
            </a:prstGeom>
          </p:spPr>
        </p:pic>
      </p:grpSp>
      <p:sp>
        <p:nvSpPr>
          <p:cNvPr id="34" name="object 34"/>
          <p:cNvSpPr/>
          <p:nvPr/>
        </p:nvSpPr>
        <p:spPr>
          <a:xfrm>
            <a:off x="8790686" y="4621249"/>
            <a:ext cx="1033357" cy="133350"/>
          </a:xfrm>
          <a:custGeom>
            <a:avLst/>
            <a:gdLst/>
            <a:ahLst/>
            <a:cxnLst/>
            <a:rect l="l" t="t" r="r" b="b"/>
            <a:pathLst>
              <a:path w="1550034" h="200025">
                <a:moveTo>
                  <a:pt x="17741" y="33774"/>
                </a:moveTo>
                <a:lnTo>
                  <a:pt x="0" y="67494"/>
                </a:lnTo>
                <a:lnTo>
                  <a:pt x="38734" y="86753"/>
                </a:lnTo>
                <a:lnTo>
                  <a:pt x="82892" y="104678"/>
                </a:lnTo>
                <a:lnTo>
                  <a:pt x="132219" y="121259"/>
                </a:lnTo>
                <a:lnTo>
                  <a:pt x="186410" y="136456"/>
                </a:lnTo>
                <a:lnTo>
                  <a:pt x="245325" y="150242"/>
                </a:lnTo>
                <a:lnTo>
                  <a:pt x="308279" y="162472"/>
                </a:lnTo>
                <a:lnTo>
                  <a:pt x="375157" y="173112"/>
                </a:lnTo>
                <a:lnTo>
                  <a:pt x="445642" y="182082"/>
                </a:lnTo>
                <a:lnTo>
                  <a:pt x="527951" y="190017"/>
                </a:lnTo>
                <a:lnTo>
                  <a:pt x="611098" y="195512"/>
                </a:lnTo>
                <a:lnTo>
                  <a:pt x="694537" y="198635"/>
                </a:lnTo>
                <a:lnTo>
                  <a:pt x="777735" y="199449"/>
                </a:lnTo>
                <a:lnTo>
                  <a:pt x="860158" y="198023"/>
                </a:lnTo>
                <a:lnTo>
                  <a:pt x="941235" y="194417"/>
                </a:lnTo>
                <a:lnTo>
                  <a:pt x="1020432" y="188695"/>
                </a:lnTo>
                <a:lnTo>
                  <a:pt x="1097216" y="180919"/>
                </a:lnTo>
                <a:lnTo>
                  <a:pt x="1171041" y="171145"/>
                </a:lnTo>
                <a:lnTo>
                  <a:pt x="1229840" y="161356"/>
                </a:lnTo>
                <a:lnTo>
                  <a:pt x="777087" y="161356"/>
                </a:lnTo>
                <a:lnTo>
                  <a:pt x="694918" y="160536"/>
                </a:lnTo>
                <a:lnTo>
                  <a:pt x="612521" y="157439"/>
                </a:lnTo>
                <a:lnTo>
                  <a:pt x="530466" y="152001"/>
                </a:lnTo>
                <a:lnTo>
                  <a:pt x="449313" y="144158"/>
                </a:lnTo>
                <a:lnTo>
                  <a:pt x="379971" y="135317"/>
                </a:lnTo>
                <a:lnTo>
                  <a:pt x="314274" y="124846"/>
                </a:lnTo>
                <a:lnTo>
                  <a:pt x="252590" y="112843"/>
                </a:lnTo>
                <a:lnTo>
                  <a:pt x="195478" y="99452"/>
                </a:lnTo>
                <a:lnTo>
                  <a:pt x="142951" y="84701"/>
                </a:lnTo>
                <a:lnTo>
                  <a:pt x="95554" y="68742"/>
                </a:lnTo>
                <a:lnTo>
                  <a:pt x="53682" y="51710"/>
                </a:lnTo>
                <a:lnTo>
                  <a:pt x="34950" y="42843"/>
                </a:lnTo>
                <a:lnTo>
                  <a:pt x="17741" y="33774"/>
                </a:lnTo>
                <a:close/>
              </a:path>
              <a:path w="1550034" h="200025">
                <a:moveTo>
                  <a:pt x="1538498" y="59839"/>
                </a:moveTo>
                <a:lnTo>
                  <a:pt x="1455877" y="59839"/>
                </a:lnTo>
                <a:lnTo>
                  <a:pt x="1472463" y="94140"/>
                </a:lnTo>
                <a:lnTo>
                  <a:pt x="1455456" y="102366"/>
                </a:lnTo>
                <a:lnTo>
                  <a:pt x="1489240" y="170837"/>
                </a:lnTo>
                <a:lnTo>
                  <a:pt x="1538498" y="59839"/>
                </a:lnTo>
                <a:close/>
              </a:path>
              <a:path w="1550034" h="200025">
                <a:moveTo>
                  <a:pt x="1438598" y="68197"/>
                </a:moveTo>
                <a:lnTo>
                  <a:pt x="1386636" y="85744"/>
                </a:lnTo>
                <a:lnTo>
                  <a:pt x="1329283" y="101531"/>
                </a:lnTo>
                <a:lnTo>
                  <a:pt x="1266850" y="115658"/>
                </a:lnTo>
                <a:lnTo>
                  <a:pt x="1164780" y="133562"/>
                </a:lnTo>
                <a:lnTo>
                  <a:pt x="1092212" y="143148"/>
                </a:lnTo>
                <a:lnTo>
                  <a:pt x="1016596" y="150789"/>
                </a:lnTo>
                <a:lnTo>
                  <a:pt x="938491" y="156415"/>
                </a:lnTo>
                <a:lnTo>
                  <a:pt x="858456" y="159960"/>
                </a:lnTo>
                <a:lnTo>
                  <a:pt x="777087" y="161356"/>
                </a:lnTo>
                <a:lnTo>
                  <a:pt x="1229840" y="161356"/>
                </a:lnTo>
                <a:lnTo>
                  <a:pt x="1274864" y="152904"/>
                </a:lnTo>
                <a:lnTo>
                  <a:pt x="1338948" y="138384"/>
                </a:lnTo>
                <a:lnTo>
                  <a:pt x="1398231" y="122036"/>
                </a:lnTo>
                <a:lnTo>
                  <a:pt x="1453540" y="103292"/>
                </a:lnTo>
                <a:lnTo>
                  <a:pt x="1455456" y="102366"/>
                </a:lnTo>
                <a:lnTo>
                  <a:pt x="1438598" y="68197"/>
                </a:lnTo>
                <a:close/>
              </a:path>
              <a:path w="1550034" h="200025">
                <a:moveTo>
                  <a:pt x="1455877" y="59839"/>
                </a:moveTo>
                <a:lnTo>
                  <a:pt x="1438598" y="68197"/>
                </a:lnTo>
                <a:lnTo>
                  <a:pt x="1455456" y="102366"/>
                </a:lnTo>
                <a:lnTo>
                  <a:pt x="1472463" y="94140"/>
                </a:lnTo>
                <a:lnTo>
                  <a:pt x="1455877" y="59839"/>
                </a:lnTo>
                <a:close/>
              </a:path>
              <a:path w="1550034" h="200025">
                <a:moveTo>
                  <a:pt x="1404950" y="0"/>
                </a:moveTo>
                <a:lnTo>
                  <a:pt x="1438598" y="68197"/>
                </a:lnTo>
                <a:lnTo>
                  <a:pt x="1455877" y="59839"/>
                </a:lnTo>
                <a:lnTo>
                  <a:pt x="1538498" y="59839"/>
                </a:lnTo>
                <a:lnTo>
                  <a:pt x="1549590" y="34844"/>
                </a:lnTo>
                <a:lnTo>
                  <a:pt x="1404950" y="0"/>
                </a:lnTo>
                <a:close/>
              </a:path>
            </a:pathLst>
          </a:custGeom>
          <a:solidFill>
            <a:srgbClr val="B6476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grpSp>
        <p:nvGrpSpPr>
          <p:cNvPr id="35" name="object 35"/>
          <p:cNvGrpSpPr/>
          <p:nvPr/>
        </p:nvGrpSpPr>
        <p:grpSpPr>
          <a:xfrm>
            <a:off x="9043400" y="4848352"/>
            <a:ext cx="519430" cy="256540"/>
            <a:chOff x="13565099" y="7272528"/>
            <a:chExt cx="779145" cy="384810"/>
          </a:xfrm>
        </p:grpSpPr>
        <p:sp>
          <p:nvSpPr>
            <p:cNvPr id="36" name="object 36"/>
            <p:cNvSpPr/>
            <p:nvPr/>
          </p:nvSpPr>
          <p:spPr>
            <a:xfrm>
              <a:off x="13565099" y="7647798"/>
              <a:ext cx="779145" cy="0"/>
            </a:xfrm>
            <a:custGeom>
              <a:avLst/>
              <a:gdLst/>
              <a:ahLst/>
              <a:cxnLst/>
              <a:rect l="l" t="t" r="r" b="b"/>
              <a:pathLst>
                <a:path w="779144">
                  <a:moveTo>
                    <a:pt x="0" y="1"/>
                  </a:moveTo>
                  <a:lnTo>
                    <a:pt x="779009" y="0"/>
                  </a:lnTo>
                </a:path>
              </a:pathLst>
            </a:custGeom>
            <a:ln w="19050">
              <a:solidFill>
                <a:srgbClr val="B6476F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70280" y="7272528"/>
              <a:ext cx="551688" cy="350519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2752408" y="4248573"/>
            <a:ext cx="225637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600" spc="3" dirty="0">
                <a:latin typeface="Bahnschrift"/>
                <a:cs typeface="Bahnschrift"/>
              </a:rPr>
              <a:t>x</a:t>
            </a:r>
            <a:r>
              <a:rPr sz="1600" spc="5" baseline="-17361" dirty="0">
                <a:latin typeface="Times New Roman"/>
                <a:cs typeface="Times New Roman"/>
              </a:rPr>
              <a:t>0</a:t>
            </a:r>
            <a:endParaRPr sz="1600" baseline="-17361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908572" y="4248573"/>
            <a:ext cx="225637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600" spc="3" dirty="0">
                <a:latin typeface="Bahnschrift"/>
                <a:cs typeface="Bahnschrift"/>
              </a:rPr>
              <a:t>x</a:t>
            </a:r>
            <a:r>
              <a:rPr sz="1600" spc="5" baseline="-17361" dirty="0">
                <a:latin typeface="Times New Roman"/>
                <a:cs typeface="Times New Roman"/>
              </a:rPr>
              <a:t>1</a:t>
            </a:r>
            <a:endParaRPr sz="1600" baseline="-17361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064736" y="4248573"/>
            <a:ext cx="225637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600" spc="3" dirty="0">
                <a:latin typeface="Bahnschrift"/>
                <a:cs typeface="Bahnschrift"/>
              </a:rPr>
              <a:t>x</a:t>
            </a:r>
            <a:r>
              <a:rPr sz="1600" spc="5" baseline="-17361" dirty="0">
                <a:latin typeface="Times New Roman"/>
                <a:cs typeface="Times New Roman"/>
              </a:rPr>
              <a:t>2</a:t>
            </a:r>
            <a:endParaRPr sz="1600" baseline="-17361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220900" y="4248573"/>
            <a:ext cx="225637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600" spc="3" dirty="0">
                <a:latin typeface="Bahnschrift"/>
                <a:cs typeface="Bahnschrift"/>
              </a:rPr>
              <a:t>x</a:t>
            </a:r>
            <a:r>
              <a:rPr sz="1600" spc="5" baseline="-17361" dirty="0">
                <a:latin typeface="Times New Roman"/>
                <a:cs typeface="Times New Roman"/>
              </a:rPr>
              <a:t>3</a:t>
            </a:r>
            <a:endParaRPr sz="1600" baseline="-17361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377065" y="4248573"/>
            <a:ext cx="225637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600" spc="3" dirty="0">
                <a:latin typeface="Bahnschrift"/>
                <a:cs typeface="Bahnschrift"/>
              </a:rPr>
              <a:t>x</a:t>
            </a:r>
            <a:r>
              <a:rPr sz="1600" spc="5" baseline="-17361" dirty="0">
                <a:latin typeface="Times New Roman"/>
                <a:cs typeface="Times New Roman"/>
              </a:rPr>
              <a:t>4</a:t>
            </a:r>
            <a:endParaRPr sz="1600" baseline="-17361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552806" y="4248573"/>
            <a:ext cx="186690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spc="400" dirty="0">
                <a:latin typeface="Bahnschrift"/>
                <a:cs typeface="Bahnschrift"/>
              </a:rPr>
              <a:t>…</a:t>
            </a:r>
            <a:endParaRPr sz="1600">
              <a:latin typeface="Bahnschrift"/>
              <a:cs typeface="Bahnschrift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674572" y="4248573"/>
            <a:ext cx="255693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600" spc="63" dirty="0">
                <a:latin typeface="Bahnschrift"/>
                <a:cs typeface="Bahnschrift"/>
              </a:rPr>
              <a:t>x</a:t>
            </a:r>
            <a:r>
              <a:rPr sz="1600" spc="95" baseline="-17361" dirty="0">
                <a:latin typeface="Times New Roman"/>
                <a:cs typeface="Times New Roman"/>
              </a:rPr>
              <a:t>T</a:t>
            </a:r>
            <a:endParaRPr sz="1600" baseline="-17361">
              <a:latin typeface="Times New Roman"/>
              <a:cs typeface="Times New Roman"/>
            </a:endParaRPr>
          </a:p>
        </p:txBody>
      </p:sp>
      <p:pic>
        <p:nvPicPr>
          <p:cNvPr id="45" name="object 4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86601" y="5497729"/>
            <a:ext cx="3945467" cy="313267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783362" y="5270116"/>
            <a:ext cx="2768597" cy="728133"/>
          </a:xfrm>
          <a:prstGeom prst="rect">
            <a:avLst/>
          </a:prstGeom>
        </p:spPr>
      </p:pic>
      <p:sp>
        <p:nvSpPr>
          <p:cNvPr id="47" name="object 47"/>
          <p:cNvSpPr/>
          <p:nvPr/>
        </p:nvSpPr>
        <p:spPr>
          <a:xfrm>
            <a:off x="5264971" y="5625715"/>
            <a:ext cx="212513" cy="157057"/>
          </a:xfrm>
          <a:custGeom>
            <a:avLst/>
            <a:gdLst/>
            <a:ahLst/>
            <a:cxnLst/>
            <a:rect l="l" t="t" r="r" b="b"/>
            <a:pathLst>
              <a:path w="318770" h="235584">
                <a:moveTo>
                  <a:pt x="200889" y="0"/>
                </a:moveTo>
                <a:lnTo>
                  <a:pt x="200889" y="58881"/>
                </a:lnTo>
                <a:lnTo>
                  <a:pt x="0" y="58881"/>
                </a:lnTo>
                <a:lnTo>
                  <a:pt x="0" y="176645"/>
                </a:lnTo>
                <a:lnTo>
                  <a:pt x="200889" y="176645"/>
                </a:lnTo>
                <a:lnTo>
                  <a:pt x="200889" y="235527"/>
                </a:lnTo>
                <a:lnTo>
                  <a:pt x="318654" y="117763"/>
                </a:lnTo>
                <a:lnTo>
                  <a:pt x="200889" y="0"/>
                </a:lnTo>
                <a:close/>
              </a:path>
            </a:pathLst>
          </a:custGeom>
          <a:solidFill>
            <a:srgbClr val="76B9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8" name="object 48"/>
          <p:cNvSpPr txBox="1"/>
          <p:nvPr/>
        </p:nvSpPr>
        <p:spPr>
          <a:xfrm>
            <a:off x="9670551" y="5526702"/>
            <a:ext cx="526203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dirty="0">
                <a:latin typeface="Arial MT"/>
                <a:cs typeface="Arial MT"/>
              </a:rPr>
              <a:t>(</a:t>
            </a:r>
            <a:r>
              <a:rPr sz="1600" spc="3" dirty="0">
                <a:latin typeface="Arial MT"/>
                <a:cs typeface="Arial MT"/>
              </a:rPr>
              <a:t>j</a:t>
            </a:r>
            <a:r>
              <a:rPr sz="1600" dirty="0">
                <a:latin typeface="Arial MT"/>
                <a:cs typeface="Arial MT"/>
              </a:rPr>
              <a:t>o</a:t>
            </a:r>
            <a:r>
              <a:rPr sz="1600" spc="3" dirty="0">
                <a:latin typeface="Arial MT"/>
                <a:cs typeface="Arial MT"/>
              </a:rPr>
              <a:t>i</a:t>
            </a:r>
            <a:r>
              <a:rPr sz="1600" dirty="0">
                <a:latin typeface="Arial MT"/>
                <a:cs typeface="Arial MT"/>
              </a:rPr>
              <a:t>n</a:t>
            </a:r>
            <a:r>
              <a:rPr sz="1600" spc="-3" dirty="0">
                <a:latin typeface="Arial MT"/>
                <a:cs typeface="Arial MT"/>
              </a:rPr>
              <a:t>t</a:t>
            </a:r>
            <a:r>
              <a:rPr sz="1600" dirty="0">
                <a:latin typeface="Arial MT"/>
                <a:cs typeface="Arial MT"/>
              </a:rPr>
              <a:t>)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11059947" y="6532647"/>
            <a:ext cx="154517" cy="125248"/>
          </a:xfrm>
          <a:prstGeom prst="rect">
            <a:avLst/>
          </a:prstGeom>
        </p:spPr>
        <p:txBody>
          <a:bodyPr vert="horz" wrap="square" lIns="0" tIns="2117" rIns="0" bIns="0" rtlCol="0">
            <a:spAutoFit/>
          </a:bodyPr>
          <a:lstStyle/>
          <a:p>
            <a:pPr marL="25401">
              <a:spcBef>
                <a:spcPts val="17"/>
              </a:spcBef>
            </a:pPr>
            <a:r>
              <a:rPr sz="800" dirty="0">
                <a:solidFill>
                  <a:srgbClr val="8C8C8C"/>
                </a:solidFill>
                <a:latin typeface="Trebuchet MS"/>
                <a:cs typeface="Trebuchet MS"/>
              </a:rPr>
              <a:t>19</a:t>
            </a:r>
            <a:endParaRPr sz="800">
              <a:latin typeface="Trebuchet MS"/>
              <a:cs typeface="Trebuchet MS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48C4DB68-EF05-ADFB-6DBF-8782165E4E9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73170" y="1914595"/>
            <a:ext cx="904875" cy="37147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20DD200-2127-8874-7775-EB6C1AB1A3B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11497" y="1875314"/>
            <a:ext cx="306948" cy="429728"/>
          </a:xfrm>
          <a:prstGeom prst="rect">
            <a:avLst/>
          </a:prstGeom>
        </p:spPr>
      </p:pic>
      <p:sp>
        <p:nvSpPr>
          <p:cNvPr id="51" name="Date Placeholder 50">
            <a:extLst>
              <a:ext uri="{FF2B5EF4-FFF2-40B4-BE49-F238E27FC236}">
                <a16:creationId xmlns:a16="http://schemas.microsoft.com/office/drawing/2014/main" id="{C56217E8-18B6-2BC6-176A-CC4E009B7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CA35-D0C7-44E3-A3A4-554D85F60091}" type="datetime1">
              <a:rPr lang="en-US" smtClean="0"/>
              <a:t>11/10/2025</a:t>
            </a:fld>
            <a:endParaRPr lang="en-US"/>
          </a:p>
        </p:txBody>
      </p:sp>
      <p:sp>
        <p:nvSpPr>
          <p:cNvPr id="53" name="Footer Placeholder 52">
            <a:extLst>
              <a:ext uri="{FF2B5EF4-FFF2-40B4-BE49-F238E27FC236}">
                <a16:creationId xmlns:a16="http://schemas.microsoft.com/office/drawing/2014/main" id="{60AA68A5-1FE1-A7CF-2598-A376BFD0B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CC7D72FD-6739-C413-9A06-1A622B0F6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2476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44672" y="5368544"/>
            <a:ext cx="2702560" cy="28041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spcBef>
                <a:spcPts val="67"/>
              </a:spcBef>
            </a:pPr>
            <a:r>
              <a:rPr spc="-13" dirty="0"/>
              <a:t>Diffusion</a:t>
            </a:r>
            <a:r>
              <a:rPr spc="-60" dirty="0"/>
              <a:t> </a:t>
            </a:r>
            <a:r>
              <a:rPr spc="-10" dirty="0"/>
              <a:t>Kernel</a:t>
            </a:r>
          </a:p>
        </p:txBody>
      </p:sp>
      <p:sp>
        <p:nvSpPr>
          <p:cNvPr id="4" name="object 4"/>
          <p:cNvSpPr/>
          <p:nvPr/>
        </p:nvSpPr>
        <p:spPr>
          <a:xfrm>
            <a:off x="4013139" y="2259329"/>
            <a:ext cx="4143163" cy="95250"/>
          </a:xfrm>
          <a:custGeom>
            <a:avLst/>
            <a:gdLst/>
            <a:ahLst/>
            <a:cxnLst/>
            <a:rect l="l" t="t" r="r" b="b"/>
            <a:pathLst>
              <a:path w="6214745" h="142875">
                <a:moveTo>
                  <a:pt x="6089538" y="0"/>
                </a:moveTo>
                <a:lnTo>
                  <a:pt x="6083465" y="395"/>
                </a:lnTo>
                <a:lnTo>
                  <a:pt x="6077984" y="3040"/>
                </a:lnTo>
                <a:lnTo>
                  <a:pt x="6073792" y="7748"/>
                </a:lnTo>
                <a:lnTo>
                  <a:pt x="6071757" y="13715"/>
                </a:lnTo>
                <a:lnTo>
                  <a:pt x="6072153" y="19788"/>
                </a:lnTo>
                <a:lnTo>
                  <a:pt x="6074797" y="25269"/>
                </a:lnTo>
                <a:lnTo>
                  <a:pt x="6079506" y="29460"/>
                </a:lnTo>
                <a:lnTo>
                  <a:pt x="6124035" y="55436"/>
                </a:lnTo>
                <a:lnTo>
                  <a:pt x="6182725" y="55436"/>
                </a:lnTo>
                <a:lnTo>
                  <a:pt x="6182725" y="87186"/>
                </a:lnTo>
                <a:lnTo>
                  <a:pt x="6124035" y="87186"/>
                </a:lnTo>
                <a:lnTo>
                  <a:pt x="6079506" y="113161"/>
                </a:lnTo>
                <a:lnTo>
                  <a:pt x="6074797" y="117352"/>
                </a:lnTo>
                <a:lnTo>
                  <a:pt x="6072153" y="122833"/>
                </a:lnTo>
                <a:lnTo>
                  <a:pt x="6071757" y="128906"/>
                </a:lnTo>
                <a:lnTo>
                  <a:pt x="6073792" y="134872"/>
                </a:lnTo>
                <a:lnTo>
                  <a:pt x="6077984" y="139580"/>
                </a:lnTo>
                <a:lnTo>
                  <a:pt x="6083465" y="142225"/>
                </a:lnTo>
                <a:lnTo>
                  <a:pt x="6089538" y="142621"/>
                </a:lnTo>
                <a:lnTo>
                  <a:pt x="6095504" y="140585"/>
                </a:lnTo>
                <a:lnTo>
                  <a:pt x="6187046" y="87186"/>
                </a:lnTo>
                <a:lnTo>
                  <a:pt x="6182725" y="87186"/>
                </a:lnTo>
                <a:lnTo>
                  <a:pt x="6187049" y="87184"/>
                </a:lnTo>
                <a:lnTo>
                  <a:pt x="6214261" y="71311"/>
                </a:lnTo>
                <a:lnTo>
                  <a:pt x="6095504" y="2036"/>
                </a:lnTo>
                <a:lnTo>
                  <a:pt x="6089538" y="0"/>
                </a:lnTo>
                <a:close/>
              </a:path>
              <a:path w="6214745" h="142875">
                <a:moveTo>
                  <a:pt x="6151249" y="71311"/>
                </a:moveTo>
                <a:lnTo>
                  <a:pt x="6124035" y="87186"/>
                </a:lnTo>
                <a:lnTo>
                  <a:pt x="6182725" y="87186"/>
                </a:lnTo>
                <a:lnTo>
                  <a:pt x="6182725" y="85023"/>
                </a:lnTo>
                <a:lnTo>
                  <a:pt x="6174756" y="85023"/>
                </a:lnTo>
                <a:lnTo>
                  <a:pt x="6151249" y="71311"/>
                </a:lnTo>
                <a:close/>
              </a:path>
              <a:path w="6214745" h="142875">
                <a:moveTo>
                  <a:pt x="0" y="55434"/>
                </a:moveTo>
                <a:lnTo>
                  <a:pt x="0" y="87184"/>
                </a:lnTo>
                <a:lnTo>
                  <a:pt x="6124037" y="87184"/>
                </a:lnTo>
                <a:lnTo>
                  <a:pt x="6151249" y="71311"/>
                </a:lnTo>
                <a:lnTo>
                  <a:pt x="6124035" y="55436"/>
                </a:lnTo>
                <a:lnTo>
                  <a:pt x="0" y="55434"/>
                </a:lnTo>
                <a:close/>
              </a:path>
              <a:path w="6214745" h="142875">
                <a:moveTo>
                  <a:pt x="6174756" y="57598"/>
                </a:moveTo>
                <a:lnTo>
                  <a:pt x="6151249" y="71311"/>
                </a:lnTo>
                <a:lnTo>
                  <a:pt x="6174756" y="85023"/>
                </a:lnTo>
                <a:lnTo>
                  <a:pt x="6174756" y="57598"/>
                </a:lnTo>
                <a:close/>
              </a:path>
              <a:path w="6214745" h="142875">
                <a:moveTo>
                  <a:pt x="6182725" y="57598"/>
                </a:moveTo>
                <a:lnTo>
                  <a:pt x="6174756" y="57598"/>
                </a:lnTo>
                <a:lnTo>
                  <a:pt x="6174756" y="85023"/>
                </a:lnTo>
                <a:lnTo>
                  <a:pt x="6182725" y="85023"/>
                </a:lnTo>
                <a:lnTo>
                  <a:pt x="6182725" y="57598"/>
                </a:lnTo>
                <a:close/>
              </a:path>
              <a:path w="6214745" h="142875">
                <a:moveTo>
                  <a:pt x="6124035" y="55436"/>
                </a:moveTo>
                <a:lnTo>
                  <a:pt x="6151249" y="71311"/>
                </a:lnTo>
                <a:lnTo>
                  <a:pt x="6174756" y="57598"/>
                </a:lnTo>
                <a:lnTo>
                  <a:pt x="6182725" y="57598"/>
                </a:lnTo>
                <a:lnTo>
                  <a:pt x="6182725" y="55436"/>
                </a:lnTo>
                <a:lnTo>
                  <a:pt x="6124035" y="55436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" name="object 5"/>
          <p:cNvSpPr txBox="1"/>
          <p:nvPr/>
        </p:nvSpPr>
        <p:spPr>
          <a:xfrm>
            <a:off x="1304489" y="2836334"/>
            <a:ext cx="436033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dirty="0">
                <a:latin typeface="Trebuchet MS"/>
                <a:cs typeface="Trebuchet MS"/>
              </a:rPr>
              <a:t>Da</a:t>
            </a:r>
            <a:r>
              <a:rPr sz="1600" spc="-3" dirty="0">
                <a:latin typeface="Trebuchet MS"/>
                <a:cs typeface="Trebuchet MS"/>
              </a:rPr>
              <a:t>t</a:t>
            </a:r>
            <a:r>
              <a:rPr sz="1600" dirty="0">
                <a:latin typeface="Trebuchet MS"/>
                <a:cs typeface="Trebuchet MS"/>
              </a:rPr>
              <a:t>a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50804" y="2836334"/>
            <a:ext cx="508000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spc="3" dirty="0">
                <a:latin typeface="Trebuchet MS"/>
                <a:cs typeface="Trebuchet MS"/>
              </a:rPr>
              <a:t>N</a:t>
            </a:r>
            <a:r>
              <a:rPr sz="1600" spc="-3" dirty="0">
                <a:latin typeface="Trebuchet MS"/>
                <a:cs typeface="Trebuchet MS"/>
              </a:rPr>
              <a:t>o</a:t>
            </a:r>
            <a:r>
              <a:rPr sz="1600" dirty="0">
                <a:latin typeface="Trebuchet MS"/>
                <a:cs typeface="Trebuchet MS"/>
              </a:rPr>
              <a:t>ise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93890" y="1972734"/>
            <a:ext cx="2962910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spc="-3" dirty="0">
                <a:latin typeface="Arial MT"/>
                <a:cs typeface="Arial MT"/>
              </a:rPr>
              <a:t>Forward</a:t>
            </a:r>
            <a:r>
              <a:rPr sz="1600" spc="-7" dirty="0">
                <a:latin typeface="Arial MT"/>
                <a:cs typeface="Arial MT"/>
              </a:rPr>
              <a:t> diffusion</a:t>
            </a:r>
            <a:r>
              <a:rPr sz="1600" spc="-3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process</a:t>
            </a:r>
            <a:r>
              <a:rPr sz="1600" spc="-3" dirty="0">
                <a:latin typeface="Arial MT"/>
                <a:cs typeface="Arial MT"/>
              </a:rPr>
              <a:t> (fixed)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93479" y="2409596"/>
            <a:ext cx="1114709" cy="111470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65563" y="2409596"/>
            <a:ext cx="1114709" cy="111470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20218" y="2409596"/>
            <a:ext cx="1114709" cy="111470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74871" y="2409596"/>
            <a:ext cx="1114708" cy="111470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29525" y="2409596"/>
            <a:ext cx="1114709" cy="111470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884178" y="2409596"/>
            <a:ext cx="1114708" cy="111470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038832" y="2409596"/>
            <a:ext cx="1114709" cy="1114709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2823312" y="3881737"/>
            <a:ext cx="4601633" cy="414020"/>
          </a:xfrm>
          <a:custGeom>
            <a:avLst/>
            <a:gdLst/>
            <a:ahLst/>
            <a:cxnLst/>
            <a:rect l="l" t="t" r="r" b="b"/>
            <a:pathLst>
              <a:path w="6902450" h="621029">
                <a:moveTo>
                  <a:pt x="1555762" y="34848"/>
                </a:moveTo>
                <a:lnTo>
                  <a:pt x="1411122" y="0"/>
                </a:lnTo>
                <a:lnTo>
                  <a:pt x="1444764" y="68199"/>
                </a:lnTo>
                <a:lnTo>
                  <a:pt x="1443126" y="68986"/>
                </a:lnTo>
                <a:lnTo>
                  <a:pt x="1392809" y="85750"/>
                </a:lnTo>
                <a:lnTo>
                  <a:pt x="1335455" y="101536"/>
                </a:lnTo>
                <a:lnTo>
                  <a:pt x="1273022" y="115658"/>
                </a:lnTo>
                <a:lnTo>
                  <a:pt x="1170952" y="133565"/>
                </a:lnTo>
                <a:lnTo>
                  <a:pt x="1098384" y="143141"/>
                </a:lnTo>
                <a:lnTo>
                  <a:pt x="1022769" y="150787"/>
                </a:lnTo>
                <a:lnTo>
                  <a:pt x="944664" y="156413"/>
                </a:lnTo>
                <a:lnTo>
                  <a:pt x="864641" y="159956"/>
                </a:lnTo>
                <a:lnTo>
                  <a:pt x="783259" y="161353"/>
                </a:lnTo>
                <a:lnTo>
                  <a:pt x="701090" y="160540"/>
                </a:lnTo>
                <a:lnTo>
                  <a:pt x="618693" y="157441"/>
                </a:lnTo>
                <a:lnTo>
                  <a:pt x="536638" y="152006"/>
                </a:lnTo>
                <a:lnTo>
                  <a:pt x="455485" y="144157"/>
                </a:lnTo>
                <a:lnTo>
                  <a:pt x="386156" y="135318"/>
                </a:lnTo>
                <a:lnTo>
                  <a:pt x="320446" y="124841"/>
                </a:lnTo>
                <a:lnTo>
                  <a:pt x="258775" y="112839"/>
                </a:lnTo>
                <a:lnTo>
                  <a:pt x="201663" y="99453"/>
                </a:lnTo>
                <a:lnTo>
                  <a:pt x="149123" y="84696"/>
                </a:lnTo>
                <a:lnTo>
                  <a:pt x="101739" y="68745"/>
                </a:lnTo>
                <a:lnTo>
                  <a:pt x="59855" y="51714"/>
                </a:lnTo>
                <a:lnTo>
                  <a:pt x="23914" y="33769"/>
                </a:lnTo>
                <a:lnTo>
                  <a:pt x="6184" y="67500"/>
                </a:lnTo>
                <a:lnTo>
                  <a:pt x="44907" y="86753"/>
                </a:lnTo>
                <a:lnTo>
                  <a:pt x="89077" y="104673"/>
                </a:lnTo>
                <a:lnTo>
                  <a:pt x="138391" y="121259"/>
                </a:lnTo>
                <a:lnTo>
                  <a:pt x="192582" y="136461"/>
                </a:lnTo>
                <a:lnTo>
                  <a:pt x="251498" y="150241"/>
                </a:lnTo>
                <a:lnTo>
                  <a:pt x="314464" y="162471"/>
                </a:lnTo>
                <a:lnTo>
                  <a:pt x="381330" y="173113"/>
                </a:lnTo>
                <a:lnTo>
                  <a:pt x="451827" y="182079"/>
                </a:lnTo>
                <a:lnTo>
                  <a:pt x="534123" y="190017"/>
                </a:lnTo>
                <a:lnTo>
                  <a:pt x="617270" y="195516"/>
                </a:lnTo>
                <a:lnTo>
                  <a:pt x="700709" y="198640"/>
                </a:lnTo>
                <a:lnTo>
                  <a:pt x="783920" y="199453"/>
                </a:lnTo>
                <a:lnTo>
                  <a:pt x="866330" y="198018"/>
                </a:lnTo>
                <a:lnTo>
                  <a:pt x="947407" y="194411"/>
                </a:lnTo>
                <a:lnTo>
                  <a:pt x="1026604" y="188696"/>
                </a:lnTo>
                <a:lnTo>
                  <a:pt x="1103388" y="180924"/>
                </a:lnTo>
                <a:lnTo>
                  <a:pt x="1177213" y="171145"/>
                </a:lnTo>
                <a:lnTo>
                  <a:pt x="1236014" y="161353"/>
                </a:lnTo>
                <a:lnTo>
                  <a:pt x="1281049" y="152908"/>
                </a:lnTo>
                <a:lnTo>
                  <a:pt x="1345120" y="138379"/>
                </a:lnTo>
                <a:lnTo>
                  <a:pt x="1404404" y="122034"/>
                </a:lnTo>
                <a:lnTo>
                  <a:pt x="1459712" y="103289"/>
                </a:lnTo>
                <a:lnTo>
                  <a:pt x="1461630" y="102362"/>
                </a:lnTo>
                <a:lnTo>
                  <a:pt x="1495412" y="170840"/>
                </a:lnTo>
                <a:lnTo>
                  <a:pt x="1544675" y="59842"/>
                </a:lnTo>
                <a:lnTo>
                  <a:pt x="1555762" y="34848"/>
                </a:lnTo>
                <a:close/>
              </a:path>
              <a:path w="6902450" h="621029">
                <a:moveTo>
                  <a:pt x="3332746" y="34848"/>
                </a:moveTo>
                <a:lnTo>
                  <a:pt x="3188106" y="0"/>
                </a:lnTo>
                <a:lnTo>
                  <a:pt x="3221748" y="68199"/>
                </a:lnTo>
                <a:lnTo>
                  <a:pt x="3220110" y="68986"/>
                </a:lnTo>
                <a:lnTo>
                  <a:pt x="3169793" y="85750"/>
                </a:lnTo>
                <a:lnTo>
                  <a:pt x="3112439" y="101536"/>
                </a:lnTo>
                <a:lnTo>
                  <a:pt x="3050006" y="115658"/>
                </a:lnTo>
                <a:lnTo>
                  <a:pt x="2947936" y="133565"/>
                </a:lnTo>
                <a:lnTo>
                  <a:pt x="2875369" y="143141"/>
                </a:lnTo>
                <a:lnTo>
                  <a:pt x="2799753" y="150787"/>
                </a:lnTo>
                <a:lnTo>
                  <a:pt x="2721648" y="156413"/>
                </a:lnTo>
                <a:lnTo>
                  <a:pt x="2641625" y="159956"/>
                </a:lnTo>
                <a:lnTo>
                  <a:pt x="2560243" y="161353"/>
                </a:lnTo>
                <a:lnTo>
                  <a:pt x="2478074" y="160540"/>
                </a:lnTo>
                <a:lnTo>
                  <a:pt x="2395677" y="157441"/>
                </a:lnTo>
                <a:lnTo>
                  <a:pt x="2313622" y="152006"/>
                </a:lnTo>
                <a:lnTo>
                  <a:pt x="2232469" y="144157"/>
                </a:lnTo>
                <a:lnTo>
                  <a:pt x="2163140" y="135318"/>
                </a:lnTo>
                <a:lnTo>
                  <a:pt x="2097430" y="124841"/>
                </a:lnTo>
                <a:lnTo>
                  <a:pt x="2035746" y="112839"/>
                </a:lnTo>
                <a:lnTo>
                  <a:pt x="1978634" y="99453"/>
                </a:lnTo>
                <a:lnTo>
                  <a:pt x="1926107" y="84696"/>
                </a:lnTo>
                <a:lnTo>
                  <a:pt x="1878711" y="68745"/>
                </a:lnTo>
                <a:lnTo>
                  <a:pt x="1836839" y="51714"/>
                </a:lnTo>
                <a:lnTo>
                  <a:pt x="1800898" y="33769"/>
                </a:lnTo>
                <a:lnTo>
                  <a:pt x="1783168" y="67500"/>
                </a:lnTo>
                <a:lnTo>
                  <a:pt x="1821891" y="86753"/>
                </a:lnTo>
                <a:lnTo>
                  <a:pt x="1866061" y="104673"/>
                </a:lnTo>
                <a:lnTo>
                  <a:pt x="1915375" y="121259"/>
                </a:lnTo>
                <a:lnTo>
                  <a:pt x="1969566" y="136461"/>
                </a:lnTo>
                <a:lnTo>
                  <a:pt x="2028482" y="150241"/>
                </a:lnTo>
                <a:lnTo>
                  <a:pt x="2091448" y="162471"/>
                </a:lnTo>
                <a:lnTo>
                  <a:pt x="2158314" y="173113"/>
                </a:lnTo>
                <a:lnTo>
                  <a:pt x="2228812" y="182079"/>
                </a:lnTo>
                <a:lnTo>
                  <a:pt x="2311108" y="190017"/>
                </a:lnTo>
                <a:lnTo>
                  <a:pt x="2394254" y="195516"/>
                </a:lnTo>
                <a:lnTo>
                  <a:pt x="2477693" y="198640"/>
                </a:lnTo>
                <a:lnTo>
                  <a:pt x="2560904" y="199453"/>
                </a:lnTo>
                <a:lnTo>
                  <a:pt x="2643314" y="198018"/>
                </a:lnTo>
                <a:lnTo>
                  <a:pt x="2724391" y="194411"/>
                </a:lnTo>
                <a:lnTo>
                  <a:pt x="2803588" y="188696"/>
                </a:lnTo>
                <a:lnTo>
                  <a:pt x="2880372" y="180924"/>
                </a:lnTo>
                <a:lnTo>
                  <a:pt x="2954197" y="171145"/>
                </a:lnTo>
                <a:lnTo>
                  <a:pt x="3012998" y="161353"/>
                </a:lnTo>
                <a:lnTo>
                  <a:pt x="3058020" y="152908"/>
                </a:lnTo>
                <a:lnTo>
                  <a:pt x="3122104" y="138379"/>
                </a:lnTo>
                <a:lnTo>
                  <a:pt x="3181388" y="122034"/>
                </a:lnTo>
                <a:lnTo>
                  <a:pt x="3236696" y="103289"/>
                </a:lnTo>
                <a:lnTo>
                  <a:pt x="3238614" y="102362"/>
                </a:lnTo>
                <a:lnTo>
                  <a:pt x="3272396" y="170840"/>
                </a:lnTo>
                <a:lnTo>
                  <a:pt x="3321659" y="59842"/>
                </a:lnTo>
                <a:lnTo>
                  <a:pt x="3332746" y="34848"/>
                </a:lnTo>
                <a:close/>
              </a:path>
              <a:path w="6902450" h="621029">
                <a:moveTo>
                  <a:pt x="5109730" y="34848"/>
                </a:moveTo>
                <a:lnTo>
                  <a:pt x="4965090" y="0"/>
                </a:lnTo>
                <a:lnTo>
                  <a:pt x="4998732" y="68199"/>
                </a:lnTo>
                <a:lnTo>
                  <a:pt x="4997094" y="68986"/>
                </a:lnTo>
                <a:lnTo>
                  <a:pt x="4946777" y="85750"/>
                </a:lnTo>
                <a:lnTo>
                  <a:pt x="4889424" y="101536"/>
                </a:lnTo>
                <a:lnTo>
                  <a:pt x="4826990" y="115658"/>
                </a:lnTo>
                <a:lnTo>
                  <a:pt x="4724920" y="133565"/>
                </a:lnTo>
                <a:lnTo>
                  <a:pt x="4652353" y="143141"/>
                </a:lnTo>
                <a:lnTo>
                  <a:pt x="4576737" y="150787"/>
                </a:lnTo>
                <a:lnTo>
                  <a:pt x="4498632" y="156413"/>
                </a:lnTo>
                <a:lnTo>
                  <a:pt x="4418609" y="159956"/>
                </a:lnTo>
                <a:lnTo>
                  <a:pt x="4337228" y="161353"/>
                </a:lnTo>
                <a:lnTo>
                  <a:pt x="4255059" y="160540"/>
                </a:lnTo>
                <a:lnTo>
                  <a:pt x="4172661" y="157441"/>
                </a:lnTo>
                <a:lnTo>
                  <a:pt x="4090606" y="152006"/>
                </a:lnTo>
                <a:lnTo>
                  <a:pt x="4009453" y="144157"/>
                </a:lnTo>
                <a:lnTo>
                  <a:pt x="3940124" y="135318"/>
                </a:lnTo>
                <a:lnTo>
                  <a:pt x="3874414" y="124841"/>
                </a:lnTo>
                <a:lnTo>
                  <a:pt x="3812730" y="112839"/>
                </a:lnTo>
                <a:lnTo>
                  <a:pt x="3755618" y="99453"/>
                </a:lnTo>
                <a:lnTo>
                  <a:pt x="3703091" y="84696"/>
                </a:lnTo>
                <a:lnTo>
                  <a:pt x="3655695" y="68745"/>
                </a:lnTo>
                <a:lnTo>
                  <a:pt x="3613823" y="51714"/>
                </a:lnTo>
                <a:lnTo>
                  <a:pt x="3577882" y="33769"/>
                </a:lnTo>
                <a:lnTo>
                  <a:pt x="3560153" y="67500"/>
                </a:lnTo>
                <a:lnTo>
                  <a:pt x="3598875" y="86753"/>
                </a:lnTo>
                <a:lnTo>
                  <a:pt x="3643045" y="104673"/>
                </a:lnTo>
                <a:lnTo>
                  <a:pt x="3692360" y="121259"/>
                </a:lnTo>
                <a:lnTo>
                  <a:pt x="3746550" y="136461"/>
                </a:lnTo>
                <a:lnTo>
                  <a:pt x="3805466" y="150241"/>
                </a:lnTo>
                <a:lnTo>
                  <a:pt x="3868432" y="162471"/>
                </a:lnTo>
                <a:lnTo>
                  <a:pt x="3935298" y="173113"/>
                </a:lnTo>
                <a:lnTo>
                  <a:pt x="4005796" y="182079"/>
                </a:lnTo>
                <a:lnTo>
                  <a:pt x="4088092" y="190017"/>
                </a:lnTo>
                <a:lnTo>
                  <a:pt x="4171238" y="195516"/>
                </a:lnTo>
                <a:lnTo>
                  <a:pt x="4254678" y="198640"/>
                </a:lnTo>
                <a:lnTo>
                  <a:pt x="4337888" y="199453"/>
                </a:lnTo>
                <a:lnTo>
                  <a:pt x="4420298" y="198018"/>
                </a:lnTo>
                <a:lnTo>
                  <a:pt x="4501375" y="194411"/>
                </a:lnTo>
                <a:lnTo>
                  <a:pt x="4580572" y="188696"/>
                </a:lnTo>
                <a:lnTo>
                  <a:pt x="4657356" y="180924"/>
                </a:lnTo>
                <a:lnTo>
                  <a:pt x="4731182" y="171145"/>
                </a:lnTo>
                <a:lnTo>
                  <a:pt x="4789983" y="161353"/>
                </a:lnTo>
                <a:lnTo>
                  <a:pt x="4835004" y="152908"/>
                </a:lnTo>
                <a:lnTo>
                  <a:pt x="4899088" y="138379"/>
                </a:lnTo>
                <a:lnTo>
                  <a:pt x="4958372" y="122034"/>
                </a:lnTo>
                <a:lnTo>
                  <a:pt x="5013680" y="103289"/>
                </a:lnTo>
                <a:lnTo>
                  <a:pt x="5015598" y="102374"/>
                </a:lnTo>
                <a:lnTo>
                  <a:pt x="5049380" y="170840"/>
                </a:lnTo>
                <a:lnTo>
                  <a:pt x="5098643" y="59842"/>
                </a:lnTo>
                <a:lnTo>
                  <a:pt x="5109730" y="34848"/>
                </a:lnTo>
                <a:close/>
              </a:path>
              <a:path w="6902450" h="621029">
                <a:moveTo>
                  <a:pt x="6886715" y="34848"/>
                </a:moveTo>
                <a:lnTo>
                  <a:pt x="6742074" y="0"/>
                </a:lnTo>
                <a:lnTo>
                  <a:pt x="6775717" y="68199"/>
                </a:lnTo>
                <a:lnTo>
                  <a:pt x="6774078" y="68986"/>
                </a:lnTo>
                <a:lnTo>
                  <a:pt x="6723761" y="85750"/>
                </a:lnTo>
                <a:lnTo>
                  <a:pt x="6666408" y="101536"/>
                </a:lnTo>
                <a:lnTo>
                  <a:pt x="6603974" y="115658"/>
                </a:lnTo>
                <a:lnTo>
                  <a:pt x="6501905" y="133565"/>
                </a:lnTo>
                <a:lnTo>
                  <a:pt x="6429337" y="143141"/>
                </a:lnTo>
                <a:lnTo>
                  <a:pt x="6353721" y="150787"/>
                </a:lnTo>
                <a:lnTo>
                  <a:pt x="6275616" y="156413"/>
                </a:lnTo>
                <a:lnTo>
                  <a:pt x="6195593" y="159956"/>
                </a:lnTo>
                <a:lnTo>
                  <a:pt x="6114212" y="161353"/>
                </a:lnTo>
                <a:lnTo>
                  <a:pt x="6032043" y="160540"/>
                </a:lnTo>
                <a:lnTo>
                  <a:pt x="5949645" y="157441"/>
                </a:lnTo>
                <a:lnTo>
                  <a:pt x="5867590" y="152006"/>
                </a:lnTo>
                <a:lnTo>
                  <a:pt x="5786437" y="144157"/>
                </a:lnTo>
                <a:lnTo>
                  <a:pt x="5717108" y="135318"/>
                </a:lnTo>
                <a:lnTo>
                  <a:pt x="5651398" y="124841"/>
                </a:lnTo>
                <a:lnTo>
                  <a:pt x="5589714" y="112839"/>
                </a:lnTo>
                <a:lnTo>
                  <a:pt x="5532602" y="99453"/>
                </a:lnTo>
                <a:lnTo>
                  <a:pt x="5480075" y="84696"/>
                </a:lnTo>
                <a:lnTo>
                  <a:pt x="5432679" y="68745"/>
                </a:lnTo>
                <a:lnTo>
                  <a:pt x="5390807" y="51714"/>
                </a:lnTo>
                <a:lnTo>
                  <a:pt x="5354866" y="33769"/>
                </a:lnTo>
                <a:lnTo>
                  <a:pt x="5337137" y="67500"/>
                </a:lnTo>
                <a:lnTo>
                  <a:pt x="5375859" y="86753"/>
                </a:lnTo>
                <a:lnTo>
                  <a:pt x="5420030" y="104673"/>
                </a:lnTo>
                <a:lnTo>
                  <a:pt x="5469344" y="121259"/>
                </a:lnTo>
                <a:lnTo>
                  <a:pt x="5523535" y="136461"/>
                </a:lnTo>
                <a:lnTo>
                  <a:pt x="5582450" y="150241"/>
                </a:lnTo>
                <a:lnTo>
                  <a:pt x="5645416" y="162471"/>
                </a:lnTo>
                <a:lnTo>
                  <a:pt x="5712282" y="173113"/>
                </a:lnTo>
                <a:lnTo>
                  <a:pt x="5782780" y="182079"/>
                </a:lnTo>
                <a:lnTo>
                  <a:pt x="5865076" y="190017"/>
                </a:lnTo>
                <a:lnTo>
                  <a:pt x="5948223" y="195516"/>
                </a:lnTo>
                <a:lnTo>
                  <a:pt x="6031662" y="198640"/>
                </a:lnTo>
                <a:lnTo>
                  <a:pt x="6114872" y="199453"/>
                </a:lnTo>
                <a:lnTo>
                  <a:pt x="6197282" y="198018"/>
                </a:lnTo>
                <a:lnTo>
                  <a:pt x="6278359" y="194411"/>
                </a:lnTo>
                <a:lnTo>
                  <a:pt x="6357556" y="188696"/>
                </a:lnTo>
                <a:lnTo>
                  <a:pt x="6434341" y="180924"/>
                </a:lnTo>
                <a:lnTo>
                  <a:pt x="6508166" y="171145"/>
                </a:lnTo>
                <a:lnTo>
                  <a:pt x="6566967" y="161353"/>
                </a:lnTo>
                <a:lnTo>
                  <a:pt x="6611988" y="152908"/>
                </a:lnTo>
                <a:lnTo>
                  <a:pt x="6676072" y="138379"/>
                </a:lnTo>
                <a:lnTo>
                  <a:pt x="6735356" y="122034"/>
                </a:lnTo>
                <a:lnTo>
                  <a:pt x="6790664" y="103289"/>
                </a:lnTo>
                <a:lnTo>
                  <a:pt x="6792582" y="102374"/>
                </a:lnTo>
                <a:lnTo>
                  <a:pt x="6826364" y="170840"/>
                </a:lnTo>
                <a:lnTo>
                  <a:pt x="6875627" y="59842"/>
                </a:lnTo>
                <a:lnTo>
                  <a:pt x="6886715" y="34848"/>
                </a:lnTo>
                <a:close/>
              </a:path>
              <a:path w="6902450" h="621029">
                <a:moveTo>
                  <a:pt x="6902424" y="240588"/>
                </a:moveTo>
                <a:lnTo>
                  <a:pt x="6762420" y="190246"/>
                </a:lnTo>
                <a:lnTo>
                  <a:pt x="6788505" y="261810"/>
                </a:lnTo>
                <a:lnTo>
                  <a:pt x="6787413" y="262204"/>
                </a:lnTo>
                <a:lnTo>
                  <a:pt x="6748056" y="274713"/>
                </a:lnTo>
                <a:lnTo>
                  <a:pt x="6706413" y="287147"/>
                </a:lnTo>
                <a:lnTo>
                  <a:pt x="6662877" y="299364"/>
                </a:lnTo>
                <a:lnTo>
                  <a:pt x="6617500" y="311378"/>
                </a:lnTo>
                <a:lnTo>
                  <a:pt x="6570319" y="323164"/>
                </a:lnTo>
                <a:lnTo>
                  <a:pt x="6521374" y="334746"/>
                </a:lnTo>
                <a:lnTo>
                  <a:pt x="6470713" y="346087"/>
                </a:lnTo>
                <a:lnTo>
                  <a:pt x="6418351" y="357212"/>
                </a:lnTo>
                <a:lnTo>
                  <a:pt x="6364351" y="368096"/>
                </a:lnTo>
                <a:lnTo>
                  <a:pt x="6251549" y="389178"/>
                </a:lnTo>
                <a:lnTo>
                  <a:pt x="6132601" y="409282"/>
                </a:lnTo>
                <a:lnTo>
                  <a:pt x="6007836" y="428409"/>
                </a:lnTo>
                <a:lnTo>
                  <a:pt x="5877522" y="446519"/>
                </a:lnTo>
                <a:lnTo>
                  <a:pt x="5672328" y="471754"/>
                </a:lnTo>
                <a:lnTo>
                  <a:pt x="5456364" y="494588"/>
                </a:lnTo>
                <a:lnTo>
                  <a:pt x="5153330" y="521195"/>
                </a:lnTo>
                <a:lnTo>
                  <a:pt x="4835347" y="543255"/>
                </a:lnTo>
                <a:lnTo>
                  <a:pt x="4504728" y="560590"/>
                </a:lnTo>
                <a:lnTo>
                  <a:pt x="4163847" y="573049"/>
                </a:lnTo>
                <a:lnTo>
                  <a:pt x="3815080" y="580466"/>
                </a:lnTo>
                <a:lnTo>
                  <a:pt x="3460762" y="582676"/>
                </a:lnTo>
                <a:lnTo>
                  <a:pt x="3103283" y="579501"/>
                </a:lnTo>
                <a:lnTo>
                  <a:pt x="2745003" y="570801"/>
                </a:lnTo>
                <a:lnTo>
                  <a:pt x="2388273" y="556412"/>
                </a:lnTo>
                <a:lnTo>
                  <a:pt x="2016150" y="534835"/>
                </a:lnTo>
                <a:lnTo>
                  <a:pt x="1734972" y="513537"/>
                </a:lnTo>
                <a:lnTo>
                  <a:pt x="1468640" y="488784"/>
                </a:lnTo>
                <a:lnTo>
                  <a:pt x="1299921" y="470471"/>
                </a:lnTo>
                <a:lnTo>
                  <a:pt x="1138682" y="450773"/>
                </a:lnTo>
                <a:lnTo>
                  <a:pt x="985266" y="429755"/>
                </a:lnTo>
                <a:lnTo>
                  <a:pt x="840041" y="407454"/>
                </a:lnTo>
                <a:lnTo>
                  <a:pt x="703351" y="383946"/>
                </a:lnTo>
                <a:lnTo>
                  <a:pt x="638314" y="371767"/>
                </a:lnTo>
                <a:lnTo>
                  <a:pt x="575551" y="359295"/>
                </a:lnTo>
                <a:lnTo>
                  <a:pt x="515099" y="346557"/>
                </a:lnTo>
                <a:lnTo>
                  <a:pt x="457022" y="333552"/>
                </a:lnTo>
                <a:lnTo>
                  <a:pt x="401332" y="320294"/>
                </a:lnTo>
                <a:lnTo>
                  <a:pt x="348107" y="306781"/>
                </a:lnTo>
                <a:lnTo>
                  <a:pt x="297370" y="293039"/>
                </a:lnTo>
                <a:lnTo>
                  <a:pt x="249186" y="279069"/>
                </a:lnTo>
                <a:lnTo>
                  <a:pt x="203593" y="264871"/>
                </a:lnTo>
                <a:lnTo>
                  <a:pt x="160642" y="250469"/>
                </a:lnTo>
                <a:lnTo>
                  <a:pt x="120383" y="235877"/>
                </a:lnTo>
                <a:lnTo>
                  <a:pt x="82880" y="221094"/>
                </a:lnTo>
                <a:lnTo>
                  <a:pt x="16294" y="191071"/>
                </a:lnTo>
                <a:lnTo>
                  <a:pt x="0" y="225513"/>
                </a:lnTo>
                <a:lnTo>
                  <a:pt x="68922" y="256552"/>
                </a:lnTo>
                <a:lnTo>
                  <a:pt x="107403" y="271691"/>
                </a:lnTo>
                <a:lnTo>
                  <a:pt x="148539" y="286600"/>
                </a:lnTo>
                <a:lnTo>
                  <a:pt x="192278" y="301256"/>
                </a:lnTo>
                <a:lnTo>
                  <a:pt x="238582" y="315658"/>
                </a:lnTo>
                <a:lnTo>
                  <a:pt x="287413" y="329806"/>
                </a:lnTo>
                <a:lnTo>
                  <a:pt x="338734" y="343712"/>
                </a:lnTo>
                <a:lnTo>
                  <a:pt x="392506" y="357352"/>
                </a:lnTo>
                <a:lnTo>
                  <a:pt x="448691" y="370725"/>
                </a:lnTo>
                <a:lnTo>
                  <a:pt x="507250" y="383832"/>
                </a:lnTo>
                <a:lnTo>
                  <a:pt x="568134" y="396659"/>
                </a:lnTo>
                <a:lnTo>
                  <a:pt x="631291" y="409206"/>
                </a:lnTo>
                <a:lnTo>
                  <a:pt x="696709" y="421462"/>
                </a:lnTo>
                <a:lnTo>
                  <a:pt x="834097" y="445084"/>
                </a:lnTo>
                <a:lnTo>
                  <a:pt x="979944" y="467474"/>
                </a:lnTo>
                <a:lnTo>
                  <a:pt x="1133932" y="488581"/>
                </a:lnTo>
                <a:lnTo>
                  <a:pt x="1295692" y="508342"/>
                </a:lnTo>
                <a:lnTo>
                  <a:pt x="1464894" y="526707"/>
                </a:lnTo>
                <a:lnTo>
                  <a:pt x="1731886" y="551510"/>
                </a:lnTo>
                <a:lnTo>
                  <a:pt x="1984616" y="570801"/>
                </a:lnTo>
                <a:lnTo>
                  <a:pt x="2386571" y="594474"/>
                </a:lnTo>
                <a:lnTo>
                  <a:pt x="2743924" y="608888"/>
                </a:lnTo>
                <a:lnTo>
                  <a:pt x="3102800" y="617601"/>
                </a:lnTo>
                <a:lnTo>
                  <a:pt x="3460864" y="620776"/>
                </a:lnTo>
                <a:lnTo>
                  <a:pt x="3815740" y="618553"/>
                </a:lnTo>
                <a:lnTo>
                  <a:pt x="4165092" y="611124"/>
                </a:lnTo>
                <a:lnTo>
                  <a:pt x="4506569" y="598639"/>
                </a:lnTo>
                <a:lnTo>
                  <a:pt x="4813033" y="582676"/>
                </a:lnTo>
                <a:lnTo>
                  <a:pt x="4998872" y="570801"/>
                </a:lnTo>
                <a:lnTo>
                  <a:pt x="5310365" y="546392"/>
                </a:lnTo>
                <a:lnTo>
                  <a:pt x="5533491" y="525132"/>
                </a:lnTo>
                <a:lnTo>
                  <a:pt x="5746623" y="501421"/>
                </a:lnTo>
                <a:lnTo>
                  <a:pt x="5948718" y="475310"/>
                </a:lnTo>
                <a:lnTo>
                  <a:pt x="6076835" y="456603"/>
                </a:lnTo>
                <a:lnTo>
                  <a:pt x="6199327" y="436892"/>
                </a:lnTo>
                <a:lnTo>
                  <a:pt x="6315900" y="416179"/>
                </a:lnTo>
                <a:lnTo>
                  <a:pt x="6371882" y="405447"/>
                </a:lnTo>
                <a:lnTo>
                  <a:pt x="6426263" y="394474"/>
                </a:lnTo>
                <a:lnTo>
                  <a:pt x="6479032" y="383273"/>
                </a:lnTo>
                <a:lnTo>
                  <a:pt x="6530149" y="371817"/>
                </a:lnTo>
                <a:lnTo>
                  <a:pt x="6579565" y="360133"/>
                </a:lnTo>
                <a:lnTo>
                  <a:pt x="6627254" y="348208"/>
                </a:lnTo>
                <a:lnTo>
                  <a:pt x="6673177" y="336042"/>
                </a:lnTo>
                <a:lnTo>
                  <a:pt x="6717309" y="323646"/>
                </a:lnTo>
                <a:lnTo>
                  <a:pt x="6759613" y="311023"/>
                </a:lnTo>
                <a:lnTo>
                  <a:pt x="6800418" y="298018"/>
                </a:lnTo>
                <a:lnTo>
                  <a:pt x="6801561" y="297611"/>
                </a:lnTo>
                <a:lnTo>
                  <a:pt x="6827660" y="369227"/>
                </a:lnTo>
                <a:lnTo>
                  <a:pt x="6893877" y="255308"/>
                </a:lnTo>
                <a:lnTo>
                  <a:pt x="6902424" y="240588"/>
                </a:lnTo>
                <a:close/>
              </a:path>
            </a:pathLst>
          </a:custGeom>
          <a:solidFill>
            <a:srgbClr val="B6476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6" name="object 16"/>
          <p:cNvSpPr/>
          <p:nvPr/>
        </p:nvSpPr>
        <p:spPr>
          <a:xfrm>
            <a:off x="7566060" y="3881734"/>
            <a:ext cx="1033357" cy="133350"/>
          </a:xfrm>
          <a:custGeom>
            <a:avLst/>
            <a:gdLst/>
            <a:ahLst/>
            <a:cxnLst/>
            <a:rect l="l" t="t" r="r" b="b"/>
            <a:pathLst>
              <a:path w="1550034" h="200025">
                <a:moveTo>
                  <a:pt x="17736" y="33774"/>
                </a:moveTo>
                <a:lnTo>
                  <a:pt x="0" y="67495"/>
                </a:lnTo>
                <a:lnTo>
                  <a:pt x="38726" y="86754"/>
                </a:lnTo>
                <a:lnTo>
                  <a:pt x="82891" y="104678"/>
                </a:lnTo>
                <a:lnTo>
                  <a:pt x="132217" y="121259"/>
                </a:lnTo>
                <a:lnTo>
                  <a:pt x="186405" y="136456"/>
                </a:lnTo>
                <a:lnTo>
                  <a:pt x="245317" y="150243"/>
                </a:lnTo>
                <a:lnTo>
                  <a:pt x="308278" y="162472"/>
                </a:lnTo>
                <a:lnTo>
                  <a:pt x="375155" y="173112"/>
                </a:lnTo>
                <a:lnTo>
                  <a:pt x="445643" y="182083"/>
                </a:lnTo>
                <a:lnTo>
                  <a:pt x="527944" y="190018"/>
                </a:lnTo>
                <a:lnTo>
                  <a:pt x="611089" y="195513"/>
                </a:lnTo>
                <a:lnTo>
                  <a:pt x="694535" y="198635"/>
                </a:lnTo>
                <a:lnTo>
                  <a:pt x="777735" y="199450"/>
                </a:lnTo>
                <a:lnTo>
                  <a:pt x="860145" y="198023"/>
                </a:lnTo>
                <a:lnTo>
                  <a:pt x="941223" y="194417"/>
                </a:lnTo>
                <a:lnTo>
                  <a:pt x="1020423" y="188696"/>
                </a:lnTo>
                <a:lnTo>
                  <a:pt x="1097205" y="180919"/>
                </a:lnTo>
                <a:lnTo>
                  <a:pt x="1171028" y="171146"/>
                </a:lnTo>
                <a:lnTo>
                  <a:pt x="1229837" y="161356"/>
                </a:lnTo>
                <a:lnTo>
                  <a:pt x="777078" y="161356"/>
                </a:lnTo>
                <a:lnTo>
                  <a:pt x="694910" y="160538"/>
                </a:lnTo>
                <a:lnTo>
                  <a:pt x="612517" y="157440"/>
                </a:lnTo>
                <a:lnTo>
                  <a:pt x="530459" y="152002"/>
                </a:lnTo>
                <a:lnTo>
                  <a:pt x="449304" y="144160"/>
                </a:lnTo>
                <a:lnTo>
                  <a:pt x="379970" y="135318"/>
                </a:lnTo>
                <a:lnTo>
                  <a:pt x="314270" y="124847"/>
                </a:lnTo>
                <a:lnTo>
                  <a:pt x="252587" y="112843"/>
                </a:lnTo>
                <a:lnTo>
                  <a:pt x="195475" y="99452"/>
                </a:lnTo>
                <a:lnTo>
                  <a:pt x="142948" y="84702"/>
                </a:lnTo>
                <a:lnTo>
                  <a:pt x="95552" y="68743"/>
                </a:lnTo>
                <a:lnTo>
                  <a:pt x="53679" y="51711"/>
                </a:lnTo>
                <a:lnTo>
                  <a:pt x="34940" y="42843"/>
                </a:lnTo>
                <a:lnTo>
                  <a:pt x="17736" y="33774"/>
                </a:lnTo>
                <a:close/>
              </a:path>
              <a:path w="1550034" h="200025">
                <a:moveTo>
                  <a:pt x="1538495" y="59839"/>
                </a:moveTo>
                <a:lnTo>
                  <a:pt x="1455875" y="59839"/>
                </a:lnTo>
                <a:lnTo>
                  <a:pt x="1472462" y="94141"/>
                </a:lnTo>
                <a:lnTo>
                  <a:pt x="1455443" y="102367"/>
                </a:lnTo>
                <a:lnTo>
                  <a:pt x="1489226" y="170837"/>
                </a:lnTo>
                <a:lnTo>
                  <a:pt x="1538495" y="59839"/>
                </a:lnTo>
                <a:close/>
              </a:path>
              <a:path w="1550034" h="200025">
                <a:moveTo>
                  <a:pt x="1438584" y="68197"/>
                </a:moveTo>
                <a:lnTo>
                  <a:pt x="1386622" y="85745"/>
                </a:lnTo>
                <a:lnTo>
                  <a:pt x="1329274" y="101532"/>
                </a:lnTo>
                <a:lnTo>
                  <a:pt x="1266837" y="115658"/>
                </a:lnTo>
                <a:lnTo>
                  <a:pt x="1164776" y="133563"/>
                </a:lnTo>
                <a:lnTo>
                  <a:pt x="1092210" y="143148"/>
                </a:lnTo>
                <a:lnTo>
                  <a:pt x="1016588" y="150789"/>
                </a:lnTo>
                <a:lnTo>
                  <a:pt x="938481" y="156417"/>
                </a:lnTo>
                <a:lnTo>
                  <a:pt x="858456" y="159961"/>
                </a:lnTo>
                <a:lnTo>
                  <a:pt x="777078" y="161356"/>
                </a:lnTo>
                <a:lnTo>
                  <a:pt x="1229837" y="161356"/>
                </a:lnTo>
                <a:lnTo>
                  <a:pt x="1274861" y="152905"/>
                </a:lnTo>
                <a:lnTo>
                  <a:pt x="1338941" y="138385"/>
                </a:lnTo>
                <a:lnTo>
                  <a:pt x="1398217" y="122038"/>
                </a:lnTo>
                <a:lnTo>
                  <a:pt x="1453526" y="103294"/>
                </a:lnTo>
                <a:lnTo>
                  <a:pt x="1455443" y="102367"/>
                </a:lnTo>
                <a:lnTo>
                  <a:pt x="1438584" y="68197"/>
                </a:lnTo>
                <a:close/>
              </a:path>
              <a:path w="1550034" h="200025">
                <a:moveTo>
                  <a:pt x="1455875" y="59839"/>
                </a:moveTo>
                <a:lnTo>
                  <a:pt x="1438584" y="68197"/>
                </a:lnTo>
                <a:lnTo>
                  <a:pt x="1455443" y="102367"/>
                </a:lnTo>
                <a:lnTo>
                  <a:pt x="1472462" y="94141"/>
                </a:lnTo>
                <a:lnTo>
                  <a:pt x="1455875" y="59839"/>
                </a:lnTo>
                <a:close/>
              </a:path>
              <a:path w="1550034" h="200025">
                <a:moveTo>
                  <a:pt x="1404936" y="0"/>
                </a:moveTo>
                <a:lnTo>
                  <a:pt x="1438584" y="68197"/>
                </a:lnTo>
                <a:lnTo>
                  <a:pt x="1455875" y="59839"/>
                </a:lnTo>
                <a:lnTo>
                  <a:pt x="1538495" y="59839"/>
                </a:lnTo>
                <a:lnTo>
                  <a:pt x="1549589" y="34846"/>
                </a:lnTo>
                <a:lnTo>
                  <a:pt x="1404936" y="0"/>
                </a:lnTo>
                <a:close/>
              </a:path>
            </a:pathLst>
          </a:custGeom>
          <a:solidFill>
            <a:srgbClr val="B6476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7" name="object 17"/>
          <p:cNvSpPr/>
          <p:nvPr/>
        </p:nvSpPr>
        <p:spPr>
          <a:xfrm>
            <a:off x="8750714" y="3881734"/>
            <a:ext cx="1033357" cy="133350"/>
          </a:xfrm>
          <a:custGeom>
            <a:avLst/>
            <a:gdLst/>
            <a:ahLst/>
            <a:cxnLst/>
            <a:rect l="l" t="t" r="r" b="b"/>
            <a:pathLst>
              <a:path w="1550034" h="200025">
                <a:moveTo>
                  <a:pt x="17741" y="33774"/>
                </a:moveTo>
                <a:lnTo>
                  <a:pt x="0" y="67495"/>
                </a:lnTo>
                <a:lnTo>
                  <a:pt x="38722" y="86754"/>
                </a:lnTo>
                <a:lnTo>
                  <a:pt x="82892" y="104678"/>
                </a:lnTo>
                <a:lnTo>
                  <a:pt x="132219" y="121259"/>
                </a:lnTo>
                <a:lnTo>
                  <a:pt x="186410" y="136456"/>
                </a:lnTo>
                <a:lnTo>
                  <a:pt x="245313" y="150243"/>
                </a:lnTo>
                <a:lnTo>
                  <a:pt x="308279" y="162472"/>
                </a:lnTo>
                <a:lnTo>
                  <a:pt x="375157" y="173112"/>
                </a:lnTo>
                <a:lnTo>
                  <a:pt x="445642" y="182083"/>
                </a:lnTo>
                <a:lnTo>
                  <a:pt x="527951" y="190018"/>
                </a:lnTo>
                <a:lnTo>
                  <a:pt x="611085" y="195513"/>
                </a:lnTo>
                <a:lnTo>
                  <a:pt x="694537" y="198635"/>
                </a:lnTo>
                <a:lnTo>
                  <a:pt x="777735" y="199450"/>
                </a:lnTo>
                <a:lnTo>
                  <a:pt x="860145" y="198023"/>
                </a:lnTo>
                <a:lnTo>
                  <a:pt x="941222" y="194417"/>
                </a:lnTo>
                <a:lnTo>
                  <a:pt x="1020419" y="188696"/>
                </a:lnTo>
                <a:lnTo>
                  <a:pt x="1097203" y="180919"/>
                </a:lnTo>
                <a:lnTo>
                  <a:pt x="1171028" y="171146"/>
                </a:lnTo>
                <a:lnTo>
                  <a:pt x="1229839" y="161356"/>
                </a:lnTo>
                <a:lnTo>
                  <a:pt x="777074" y="161356"/>
                </a:lnTo>
                <a:lnTo>
                  <a:pt x="694918" y="160538"/>
                </a:lnTo>
                <a:lnTo>
                  <a:pt x="612521" y="157440"/>
                </a:lnTo>
                <a:lnTo>
                  <a:pt x="530466" y="152002"/>
                </a:lnTo>
                <a:lnTo>
                  <a:pt x="449300" y="144160"/>
                </a:lnTo>
                <a:lnTo>
                  <a:pt x="379971" y="135318"/>
                </a:lnTo>
                <a:lnTo>
                  <a:pt x="314274" y="124847"/>
                </a:lnTo>
                <a:lnTo>
                  <a:pt x="252590" y="112843"/>
                </a:lnTo>
                <a:lnTo>
                  <a:pt x="195478" y="99452"/>
                </a:lnTo>
                <a:lnTo>
                  <a:pt x="142951" y="84702"/>
                </a:lnTo>
                <a:lnTo>
                  <a:pt x="95554" y="68743"/>
                </a:lnTo>
                <a:lnTo>
                  <a:pt x="53682" y="51711"/>
                </a:lnTo>
                <a:lnTo>
                  <a:pt x="34937" y="42843"/>
                </a:lnTo>
                <a:lnTo>
                  <a:pt x="17741" y="33774"/>
                </a:lnTo>
                <a:close/>
              </a:path>
              <a:path w="1550034" h="200025">
                <a:moveTo>
                  <a:pt x="1538496" y="59839"/>
                </a:moveTo>
                <a:lnTo>
                  <a:pt x="1455877" y="59839"/>
                </a:lnTo>
                <a:lnTo>
                  <a:pt x="1472463" y="94141"/>
                </a:lnTo>
                <a:lnTo>
                  <a:pt x="1455444" y="102367"/>
                </a:lnTo>
                <a:lnTo>
                  <a:pt x="1489227" y="170837"/>
                </a:lnTo>
                <a:lnTo>
                  <a:pt x="1538496" y="59839"/>
                </a:lnTo>
                <a:close/>
              </a:path>
              <a:path w="1550034" h="200025">
                <a:moveTo>
                  <a:pt x="1438585" y="68197"/>
                </a:moveTo>
                <a:lnTo>
                  <a:pt x="1386624" y="85745"/>
                </a:lnTo>
                <a:lnTo>
                  <a:pt x="1329270" y="101532"/>
                </a:lnTo>
                <a:lnTo>
                  <a:pt x="1266837" y="115658"/>
                </a:lnTo>
                <a:lnTo>
                  <a:pt x="1164780" y="133563"/>
                </a:lnTo>
                <a:lnTo>
                  <a:pt x="1092212" y="143148"/>
                </a:lnTo>
                <a:lnTo>
                  <a:pt x="1016584" y="150789"/>
                </a:lnTo>
                <a:lnTo>
                  <a:pt x="938479" y="156417"/>
                </a:lnTo>
                <a:lnTo>
                  <a:pt x="858456" y="159961"/>
                </a:lnTo>
                <a:lnTo>
                  <a:pt x="777074" y="161356"/>
                </a:lnTo>
                <a:lnTo>
                  <a:pt x="1229839" y="161356"/>
                </a:lnTo>
                <a:lnTo>
                  <a:pt x="1274864" y="152905"/>
                </a:lnTo>
                <a:lnTo>
                  <a:pt x="1338948" y="138385"/>
                </a:lnTo>
                <a:lnTo>
                  <a:pt x="1398219" y="122038"/>
                </a:lnTo>
                <a:lnTo>
                  <a:pt x="1453527" y="103294"/>
                </a:lnTo>
                <a:lnTo>
                  <a:pt x="1455444" y="102367"/>
                </a:lnTo>
                <a:lnTo>
                  <a:pt x="1438585" y="68197"/>
                </a:lnTo>
                <a:close/>
              </a:path>
              <a:path w="1550034" h="200025">
                <a:moveTo>
                  <a:pt x="1455877" y="59839"/>
                </a:moveTo>
                <a:lnTo>
                  <a:pt x="1438585" y="68197"/>
                </a:lnTo>
                <a:lnTo>
                  <a:pt x="1455444" y="102367"/>
                </a:lnTo>
                <a:lnTo>
                  <a:pt x="1472463" y="94141"/>
                </a:lnTo>
                <a:lnTo>
                  <a:pt x="1455877" y="59839"/>
                </a:lnTo>
                <a:close/>
              </a:path>
              <a:path w="1550034" h="200025">
                <a:moveTo>
                  <a:pt x="1404937" y="0"/>
                </a:moveTo>
                <a:lnTo>
                  <a:pt x="1438585" y="68197"/>
                </a:lnTo>
                <a:lnTo>
                  <a:pt x="1455877" y="59839"/>
                </a:lnTo>
                <a:lnTo>
                  <a:pt x="1538496" y="59839"/>
                </a:lnTo>
                <a:lnTo>
                  <a:pt x="1549590" y="34846"/>
                </a:lnTo>
                <a:lnTo>
                  <a:pt x="1404937" y="0"/>
                </a:lnTo>
                <a:close/>
              </a:path>
            </a:pathLst>
          </a:custGeom>
          <a:solidFill>
            <a:srgbClr val="B6476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8" name="object 18"/>
          <p:cNvSpPr txBox="1"/>
          <p:nvPr/>
        </p:nvSpPr>
        <p:spPr>
          <a:xfrm>
            <a:off x="2712435" y="3510957"/>
            <a:ext cx="225637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600" spc="3" dirty="0">
                <a:latin typeface="Bahnschrift"/>
                <a:cs typeface="Bahnschrift"/>
              </a:rPr>
              <a:t>x</a:t>
            </a:r>
            <a:r>
              <a:rPr sz="1600" spc="5" baseline="-17361" dirty="0">
                <a:latin typeface="Times New Roman"/>
                <a:cs typeface="Times New Roman"/>
              </a:rPr>
              <a:t>0</a:t>
            </a:r>
            <a:endParaRPr sz="1600" baseline="-17361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68599" y="3510957"/>
            <a:ext cx="225637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600" spc="3" dirty="0">
                <a:latin typeface="Bahnschrift"/>
                <a:cs typeface="Bahnschrift"/>
              </a:rPr>
              <a:t>x</a:t>
            </a:r>
            <a:r>
              <a:rPr sz="1600" spc="5" baseline="-17361" dirty="0">
                <a:latin typeface="Times New Roman"/>
                <a:cs typeface="Times New Roman"/>
              </a:rPr>
              <a:t>1</a:t>
            </a:r>
            <a:endParaRPr sz="1600" baseline="-17361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024762" y="3510957"/>
            <a:ext cx="225637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600" spc="3" dirty="0">
                <a:latin typeface="Bahnschrift"/>
                <a:cs typeface="Bahnschrift"/>
              </a:rPr>
              <a:t>x</a:t>
            </a:r>
            <a:r>
              <a:rPr sz="1600" spc="5" baseline="-17361" dirty="0">
                <a:latin typeface="Times New Roman"/>
                <a:cs typeface="Times New Roman"/>
              </a:rPr>
              <a:t>2</a:t>
            </a:r>
            <a:endParaRPr sz="1600" baseline="-17361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180926" y="3510957"/>
            <a:ext cx="225637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600" spc="3" dirty="0">
                <a:latin typeface="Bahnschrift"/>
                <a:cs typeface="Bahnschrift"/>
              </a:rPr>
              <a:t>x</a:t>
            </a:r>
            <a:r>
              <a:rPr sz="1600" spc="5" baseline="-17361" dirty="0">
                <a:latin typeface="Times New Roman"/>
                <a:cs typeface="Times New Roman"/>
              </a:rPr>
              <a:t>3</a:t>
            </a:r>
            <a:endParaRPr sz="1600" baseline="-17361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337090" y="3510957"/>
            <a:ext cx="225637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600" spc="3" dirty="0">
                <a:latin typeface="Bahnschrift"/>
                <a:cs typeface="Bahnschrift"/>
              </a:rPr>
              <a:t>x</a:t>
            </a:r>
            <a:r>
              <a:rPr sz="1600" spc="5" baseline="-17361" dirty="0">
                <a:latin typeface="Times New Roman"/>
                <a:cs typeface="Times New Roman"/>
              </a:rPr>
              <a:t>4</a:t>
            </a:r>
            <a:endParaRPr sz="1600" baseline="-17361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512836" y="3510957"/>
            <a:ext cx="186690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spc="400" dirty="0">
                <a:latin typeface="Bahnschrift"/>
                <a:cs typeface="Bahnschrift"/>
              </a:rPr>
              <a:t>…</a:t>
            </a:r>
            <a:endParaRPr sz="1600">
              <a:latin typeface="Bahnschrift"/>
              <a:cs typeface="Bahnschrif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634600" y="3510957"/>
            <a:ext cx="255693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600" spc="63" dirty="0">
                <a:latin typeface="Bahnschrift"/>
                <a:cs typeface="Bahnschrift"/>
              </a:rPr>
              <a:t>x</a:t>
            </a:r>
            <a:r>
              <a:rPr sz="1600" spc="95" baseline="-17361" dirty="0">
                <a:latin typeface="Times New Roman"/>
                <a:cs typeface="Times New Roman"/>
              </a:rPr>
              <a:t>T</a:t>
            </a:r>
            <a:endParaRPr sz="1600" baseline="-17361">
              <a:latin typeface="Times New Roman"/>
              <a:cs typeface="Times New Roman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307584" y="4817871"/>
            <a:ext cx="3525520" cy="247904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8541256" y="5825405"/>
            <a:ext cx="356447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dirty="0">
                <a:latin typeface="Arial MT"/>
                <a:cs typeface="Arial MT"/>
              </a:rPr>
              <a:t>and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991600" y="5854192"/>
            <a:ext cx="2365248" cy="239776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658607" y="5888736"/>
            <a:ext cx="764032" cy="205231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637793" y="5870447"/>
            <a:ext cx="195071" cy="213360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103871" y="5399024"/>
            <a:ext cx="1119632" cy="239775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609088" y="4586224"/>
            <a:ext cx="1619504" cy="713231"/>
          </a:xfrm>
          <a:prstGeom prst="rect">
            <a:avLst/>
          </a:prstGeom>
        </p:spPr>
      </p:pic>
      <p:sp>
        <p:nvSpPr>
          <p:cNvPr id="32" name="object 32"/>
          <p:cNvSpPr/>
          <p:nvPr/>
        </p:nvSpPr>
        <p:spPr>
          <a:xfrm>
            <a:off x="4715333" y="4883929"/>
            <a:ext cx="212513" cy="157057"/>
          </a:xfrm>
          <a:custGeom>
            <a:avLst/>
            <a:gdLst/>
            <a:ahLst/>
            <a:cxnLst/>
            <a:rect l="l" t="t" r="r" b="b"/>
            <a:pathLst>
              <a:path w="318770" h="235584">
                <a:moveTo>
                  <a:pt x="200889" y="0"/>
                </a:moveTo>
                <a:lnTo>
                  <a:pt x="200889" y="58882"/>
                </a:lnTo>
                <a:lnTo>
                  <a:pt x="0" y="58882"/>
                </a:lnTo>
                <a:lnTo>
                  <a:pt x="0" y="176645"/>
                </a:lnTo>
                <a:lnTo>
                  <a:pt x="200889" y="176645"/>
                </a:lnTo>
                <a:lnTo>
                  <a:pt x="200889" y="235527"/>
                </a:lnTo>
                <a:lnTo>
                  <a:pt x="318653" y="117763"/>
                </a:lnTo>
                <a:lnTo>
                  <a:pt x="200889" y="0"/>
                </a:lnTo>
                <a:close/>
              </a:path>
            </a:pathLst>
          </a:custGeom>
          <a:solidFill>
            <a:srgbClr val="76B9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3" name="object 33"/>
          <p:cNvSpPr txBox="1"/>
          <p:nvPr/>
        </p:nvSpPr>
        <p:spPr>
          <a:xfrm>
            <a:off x="1882741" y="4787054"/>
            <a:ext cx="5722620" cy="131666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spc="-3" dirty="0">
                <a:latin typeface="Arial MT"/>
                <a:cs typeface="Arial MT"/>
              </a:rPr>
              <a:t>Define</a:t>
            </a:r>
            <a:endParaRPr sz="1600" dirty="0">
              <a:latin typeface="Arial MT"/>
              <a:cs typeface="Arial MT"/>
            </a:endParaRPr>
          </a:p>
          <a:p>
            <a:pPr>
              <a:spcBef>
                <a:spcPts val="13"/>
              </a:spcBef>
            </a:pPr>
            <a:endParaRPr sz="2367" dirty="0">
              <a:latin typeface="Arial MT"/>
              <a:cs typeface="Arial MT"/>
            </a:endParaRPr>
          </a:p>
          <a:p>
            <a:pPr marL="27941">
              <a:tabLst>
                <a:tab pos="4533280" algn="l"/>
              </a:tabLst>
            </a:pPr>
            <a:r>
              <a:rPr sz="1600" spc="-3" dirty="0">
                <a:latin typeface="Arial MT"/>
                <a:cs typeface="Arial MT"/>
              </a:rPr>
              <a:t>For </a:t>
            </a:r>
            <a:r>
              <a:rPr sz="1600" dirty="0">
                <a:latin typeface="Arial MT"/>
                <a:cs typeface="Arial MT"/>
              </a:rPr>
              <a:t>sampling:	where</a:t>
            </a:r>
          </a:p>
          <a:p>
            <a:pPr marL="16087">
              <a:spcBef>
                <a:spcPts val="1600"/>
              </a:spcBef>
            </a:pPr>
            <a:r>
              <a:rPr sz="1600" dirty="0">
                <a:latin typeface="Arial MT"/>
                <a:cs typeface="Arial MT"/>
              </a:rPr>
              <a:t>values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schedule</a:t>
            </a:r>
            <a:r>
              <a:rPr sz="1600" spc="-7" dirty="0">
                <a:latin typeface="Arial MT"/>
                <a:cs typeface="Arial MT"/>
              </a:rPr>
              <a:t> </a:t>
            </a:r>
            <a:r>
              <a:rPr sz="1600" spc="-3" dirty="0">
                <a:latin typeface="Arial MT"/>
                <a:cs typeface="Arial MT"/>
              </a:rPr>
              <a:t>(i.e.,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3" dirty="0">
                <a:latin typeface="Arial MT"/>
                <a:cs typeface="Arial MT"/>
              </a:rPr>
              <a:t>the</a:t>
            </a:r>
            <a:r>
              <a:rPr sz="1600" spc="-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noise</a:t>
            </a:r>
            <a:r>
              <a:rPr sz="1600" spc="-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schedule)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is</a:t>
            </a:r>
            <a:r>
              <a:rPr sz="1600" spc="-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designed</a:t>
            </a:r>
            <a:r>
              <a:rPr sz="1600" spc="-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such</a:t>
            </a:r>
            <a:r>
              <a:rPr sz="1600" spc="-7" dirty="0">
                <a:latin typeface="Arial MT"/>
                <a:cs typeface="Arial MT"/>
              </a:rPr>
              <a:t> </a:t>
            </a:r>
            <a:r>
              <a:rPr sz="1600" spc="-3" dirty="0">
                <a:latin typeface="Arial MT"/>
                <a:cs typeface="Arial MT"/>
              </a:rPr>
              <a:t>that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059947" y="6532647"/>
            <a:ext cx="154517" cy="125248"/>
          </a:xfrm>
          <a:prstGeom prst="rect">
            <a:avLst/>
          </a:prstGeom>
        </p:spPr>
        <p:txBody>
          <a:bodyPr vert="horz" wrap="square" lIns="0" tIns="2117" rIns="0" bIns="0" rtlCol="0">
            <a:spAutoFit/>
          </a:bodyPr>
          <a:lstStyle/>
          <a:p>
            <a:pPr marL="25401">
              <a:spcBef>
                <a:spcPts val="17"/>
              </a:spcBef>
            </a:pPr>
            <a:r>
              <a:rPr sz="800" dirty="0">
                <a:solidFill>
                  <a:srgbClr val="8C8C8C"/>
                </a:solidFill>
                <a:latin typeface="Trebuchet MS"/>
                <a:cs typeface="Trebuchet MS"/>
              </a:rPr>
              <a:t>20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302437" y="4782989"/>
            <a:ext cx="1584960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spc="-7" dirty="0">
                <a:latin typeface="Arial MT"/>
                <a:cs typeface="Arial MT"/>
              </a:rPr>
              <a:t>(Diffusion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3" dirty="0">
                <a:latin typeface="Arial MT"/>
                <a:cs typeface="Arial MT"/>
              </a:rPr>
              <a:t>Kernel)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37" name="Date Placeholder 36">
            <a:extLst>
              <a:ext uri="{FF2B5EF4-FFF2-40B4-BE49-F238E27FC236}">
                <a16:creationId xmlns:a16="http://schemas.microsoft.com/office/drawing/2014/main" id="{86CF9CE0-2FD7-A15B-ED8F-7D9826949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71F2C-7587-40BD-A374-618F6DEAE99A}" type="datetime1">
              <a:rPr lang="en-US" smtClean="0"/>
              <a:t>11/10/2025</a:t>
            </a:fld>
            <a:endParaRPr lang="en-US"/>
          </a:p>
        </p:txBody>
      </p:sp>
      <p:sp>
        <p:nvSpPr>
          <p:cNvPr id="38" name="Footer Placeholder 37">
            <a:extLst>
              <a:ext uri="{FF2B5EF4-FFF2-40B4-BE49-F238E27FC236}">
                <a16:creationId xmlns:a16="http://schemas.microsoft.com/office/drawing/2014/main" id="{D28C13FA-65E0-47AB-87E3-99BCF5853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0E96EEB6-0658-310D-7206-AC2A88C68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0065AA-7738-AE63-5429-080AFF430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Refers to the mathematical </a:t>
            </a:r>
            <a:r>
              <a:rPr lang="en-US" dirty="0">
                <a:solidFill>
                  <a:srgbClr val="FF0000"/>
                </a:solidFill>
              </a:rPr>
              <a:t>formulation or function </a:t>
            </a:r>
            <a:r>
              <a:rPr lang="en-US" dirty="0"/>
              <a:t>that describes how noise is incrementally added to the </a:t>
            </a:r>
            <a:r>
              <a:rPr lang="en-US" dirty="0">
                <a:solidFill>
                  <a:srgbClr val="FFC000"/>
                </a:solidFill>
              </a:rPr>
              <a:t>data across the diffusion process</a:t>
            </a:r>
            <a:r>
              <a:rPr lang="en-US" dirty="0"/>
              <a:t>. </a:t>
            </a:r>
          </a:p>
          <a:p>
            <a:r>
              <a:rPr lang="en-US" dirty="0"/>
              <a:t>Plays vital role as it describes </a:t>
            </a:r>
            <a:r>
              <a:rPr lang="en-US" dirty="0">
                <a:solidFill>
                  <a:srgbClr val="00B0F0"/>
                </a:solidFill>
              </a:rPr>
              <a:t>how data is transformed step-by-step from a meaningful signa</a:t>
            </a:r>
            <a:r>
              <a:rPr lang="en-US" dirty="0"/>
              <a:t>l into random noise.</a:t>
            </a:r>
          </a:p>
          <a:p>
            <a:r>
              <a:rPr lang="en-US" dirty="0"/>
              <a:t>This noise can then be converted to meaningful data through a </a:t>
            </a:r>
            <a:r>
              <a:rPr lang="en-US" dirty="0">
                <a:solidFill>
                  <a:srgbClr val="00B0F0"/>
                </a:solidFill>
              </a:rPr>
              <a:t>reverse process</a:t>
            </a:r>
            <a:r>
              <a:rPr lang="en-US" dirty="0"/>
              <a:t>.</a:t>
            </a:r>
          </a:p>
          <a:p>
            <a:r>
              <a:rPr lang="en-US" dirty="0"/>
              <a:t>The basic idea is to gradually </a:t>
            </a:r>
            <a:r>
              <a:rPr lang="en-US" dirty="0">
                <a:solidFill>
                  <a:srgbClr val="FF0000"/>
                </a:solidFill>
              </a:rPr>
              <a:t>transform data into a Gaussian noise </a:t>
            </a:r>
            <a:r>
              <a:rPr lang="en-US" dirty="0"/>
              <a:t>distribution through a sequence of steps. </a:t>
            </a:r>
          </a:p>
          <a:p>
            <a:r>
              <a:rPr lang="en-US" dirty="0"/>
              <a:t>Modeled using a </a:t>
            </a:r>
            <a:r>
              <a:rPr lang="en-US" dirty="0">
                <a:solidFill>
                  <a:srgbClr val="FF0000"/>
                </a:solidFill>
              </a:rPr>
              <a:t>Markov process</a:t>
            </a:r>
            <a:r>
              <a:rPr lang="en-US" dirty="0"/>
              <a:t> where each step is only dependent on the previous step.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ADB963-D66E-E722-F5B9-4A4F4BFA3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F21D1-9146-4D59-AA0A-A520EEE7AB7B}" type="datetime1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9A96F7-78A7-928E-B6B2-11DD06867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8EB509-15DB-5406-A512-EB679F1D8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F2D9E73-01FC-2312-B6CB-796069DC3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3" dirty="0"/>
              <a:t>Diffusion</a:t>
            </a:r>
            <a:r>
              <a:rPr lang="en-US" spc="-60" dirty="0"/>
              <a:t> </a:t>
            </a:r>
            <a:r>
              <a:rPr lang="en-US" spc="-10" dirty="0"/>
              <a:t>Kernel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2018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A10744-9F8D-B427-3A23-3CCA69D90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Markov chain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It is a mathematical model that describes a </a:t>
            </a:r>
            <a:r>
              <a:rPr lang="en-US" b="0" i="0" dirty="0">
                <a:solidFill>
                  <a:srgbClr val="00B0F0"/>
                </a:solidFill>
                <a:effectLst/>
                <a:highlight>
                  <a:srgbClr val="FFFFFF"/>
                </a:highlight>
                <a:latin typeface="Söhne"/>
              </a:rPr>
              <a:t>sequence of possible events in which the probability of each event depends only on the state attained in the previous event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This type of stochastic process is known as "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memoryless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" or having the "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Markov property," 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The future state of the process is determined 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solely by the present state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not by how that state was reached.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6DADF-3EFD-6871-5E5C-2E9D2F5CF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CC6A-D951-42F1-B999-8EFA1F156127}" type="datetime1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989AAB-F7D6-9FEB-5662-743660F6D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9959E3-3FD6-F937-21F8-1466D8B73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EDCC86E-3200-AAD4-343F-007D14648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3" dirty="0"/>
              <a:t>Diffusion</a:t>
            </a:r>
            <a:r>
              <a:rPr lang="en-US" spc="-60" dirty="0"/>
              <a:t> </a:t>
            </a:r>
            <a:r>
              <a:rPr lang="en-US" spc="-10" dirty="0"/>
              <a:t>Kernel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0426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496D4373-7051-886E-156E-B1F16563C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pc="-13" dirty="0"/>
              <a:t>What</a:t>
            </a:r>
            <a:r>
              <a:rPr lang="en-US" spc="-20" dirty="0"/>
              <a:t> </a:t>
            </a:r>
            <a:r>
              <a:rPr lang="en-US" spc="-13" dirty="0"/>
              <a:t>happens</a:t>
            </a:r>
            <a:r>
              <a:rPr lang="en-US" spc="-20" dirty="0"/>
              <a:t> </a:t>
            </a:r>
            <a:r>
              <a:rPr lang="en-US" spc="-7" dirty="0"/>
              <a:t>to</a:t>
            </a:r>
            <a:r>
              <a:rPr lang="en-US" spc="-23" dirty="0"/>
              <a:t> </a:t>
            </a:r>
            <a:r>
              <a:rPr lang="en-US" dirty="0"/>
              <a:t>a</a:t>
            </a:r>
            <a:r>
              <a:rPr lang="en-US" spc="-20" dirty="0"/>
              <a:t> </a:t>
            </a:r>
            <a:r>
              <a:rPr lang="en-US" spc="-13" dirty="0"/>
              <a:t>distribution</a:t>
            </a:r>
            <a:r>
              <a:rPr lang="en-US" spc="-20" dirty="0"/>
              <a:t> </a:t>
            </a:r>
            <a:r>
              <a:rPr lang="en-US" spc="-7" dirty="0"/>
              <a:t>in</a:t>
            </a:r>
            <a:r>
              <a:rPr lang="en-US" spc="-20" dirty="0"/>
              <a:t> </a:t>
            </a:r>
            <a:r>
              <a:rPr lang="en-US" spc="-10" dirty="0"/>
              <a:t>the</a:t>
            </a:r>
            <a:r>
              <a:rPr lang="en-US" spc="-17" dirty="0"/>
              <a:t> </a:t>
            </a:r>
            <a:r>
              <a:rPr lang="en-US" spc="-13" dirty="0"/>
              <a:t>forward</a:t>
            </a:r>
            <a:r>
              <a:rPr lang="en-US" spc="-20" dirty="0"/>
              <a:t> </a:t>
            </a:r>
            <a:r>
              <a:rPr lang="en-US" spc="-13" dirty="0"/>
              <a:t>diffusion?</a:t>
            </a:r>
            <a:endParaRPr lang="en-US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spcBef>
                <a:spcPts val="67"/>
              </a:spcBef>
            </a:pPr>
            <a:r>
              <a:rPr lang="en-US" spc="-13" dirty="0"/>
              <a:t>Forward Diffusion</a:t>
            </a:r>
            <a:endParaRPr spc="-13" dirty="0"/>
          </a:p>
        </p:txBody>
      </p:sp>
      <p:sp>
        <p:nvSpPr>
          <p:cNvPr id="3" name="object 3"/>
          <p:cNvSpPr txBox="1"/>
          <p:nvPr/>
        </p:nvSpPr>
        <p:spPr>
          <a:xfrm>
            <a:off x="959406" y="2440431"/>
            <a:ext cx="3608493" cy="24444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533" spc="3" dirty="0">
                <a:latin typeface="Trebuchet MS"/>
                <a:cs typeface="Trebuchet MS"/>
              </a:rPr>
              <a:t>So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far,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we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discussed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the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diffusion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kernel</a:t>
            </a:r>
            <a:endParaRPr sz="1533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92087" y="2422448"/>
            <a:ext cx="1374563" cy="24444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533" spc="7" dirty="0">
                <a:latin typeface="Trebuchet MS"/>
                <a:cs typeface="Trebuchet MS"/>
              </a:rPr>
              <a:t>but</a:t>
            </a:r>
            <a:r>
              <a:rPr sz="1533" spc="-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what</a:t>
            </a:r>
            <a:r>
              <a:rPr sz="1533" spc="-1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about</a:t>
            </a:r>
            <a:endParaRPr sz="1533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31975" y="2416048"/>
            <a:ext cx="88477" cy="24444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533" dirty="0">
                <a:latin typeface="Trebuchet MS"/>
                <a:cs typeface="Trebuchet MS"/>
              </a:rPr>
              <a:t>?</a:t>
            </a: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11551" y="2428848"/>
            <a:ext cx="774192" cy="23164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79236" y="2261909"/>
            <a:ext cx="522223" cy="534416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11059947" y="6532647"/>
            <a:ext cx="154517" cy="125248"/>
          </a:xfrm>
          <a:prstGeom prst="rect">
            <a:avLst/>
          </a:prstGeom>
        </p:spPr>
        <p:txBody>
          <a:bodyPr vert="horz" wrap="square" lIns="0" tIns="2117" rIns="0" bIns="0" rtlCol="0">
            <a:spAutoFit/>
          </a:bodyPr>
          <a:lstStyle/>
          <a:p>
            <a:pPr marL="25401">
              <a:spcBef>
                <a:spcPts val="17"/>
              </a:spcBef>
            </a:pPr>
            <a:r>
              <a:rPr sz="800" dirty="0">
                <a:solidFill>
                  <a:srgbClr val="8C8C8C"/>
                </a:solidFill>
                <a:latin typeface="Trebuchet MS"/>
                <a:cs typeface="Trebuchet MS"/>
              </a:rPr>
              <a:t>21</a:t>
            </a:r>
            <a:endParaRPr sz="800">
              <a:latin typeface="Trebuchet MS"/>
              <a:cs typeface="Trebuchet M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060ABD1-C742-F4E3-BD3A-FC1287242F87}"/>
              </a:ext>
            </a:extLst>
          </p:cNvPr>
          <p:cNvGrpSpPr/>
          <p:nvPr/>
        </p:nvGrpSpPr>
        <p:grpSpPr>
          <a:xfrm>
            <a:off x="3276600" y="3316202"/>
            <a:ext cx="4671009" cy="1096703"/>
            <a:chOff x="634882" y="3432047"/>
            <a:chExt cx="4671009" cy="1096703"/>
          </a:xfrm>
        </p:grpSpPr>
        <p:grpSp>
          <p:nvGrpSpPr>
            <p:cNvPr id="27" name="object 27"/>
            <p:cNvGrpSpPr/>
            <p:nvPr/>
          </p:nvGrpSpPr>
          <p:grpSpPr>
            <a:xfrm>
              <a:off x="664464" y="3432047"/>
              <a:ext cx="4641427" cy="632460"/>
              <a:chOff x="996696" y="5148071"/>
              <a:chExt cx="6962140" cy="948690"/>
            </a:xfrm>
          </p:grpSpPr>
          <p:sp>
            <p:nvSpPr>
              <p:cNvPr id="28" name="object 28"/>
              <p:cNvSpPr/>
              <p:nvPr/>
            </p:nvSpPr>
            <p:spPr>
              <a:xfrm>
                <a:off x="1058183" y="5906003"/>
                <a:ext cx="760095" cy="186055"/>
              </a:xfrm>
              <a:custGeom>
                <a:avLst/>
                <a:gdLst/>
                <a:ahLst/>
                <a:cxnLst/>
                <a:rect l="l" t="t" r="r" b="b"/>
                <a:pathLst>
                  <a:path w="760094" h="186054">
                    <a:moveTo>
                      <a:pt x="759545" y="0"/>
                    </a:moveTo>
                    <a:lnTo>
                      <a:pt x="750701" y="36140"/>
                    </a:lnTo>
                    <a:lnTo>
                      <a:pt x="726584" y="65653"/>
                    </a:lnTo>
                    <a:lnTo>
                      <a:pt x="690813" y="85551"/>
                    </a:lnTo>
                    <a:lnTo>
                      <a:pt x="647010" y="92847"/>
                    </a:lnTo>
                    <a:lnTo>
                      <a:pt x="492307" y="92847"/>
                    </a:lnTo>
                    <a:lnTo>
                      <a:pt x="448503" y="100143"/>
                    </a:lnTo>
                    <a:lnTo>
                      <a:pt x="412733" y="120041"/>
                    </a:lnTo>
                    <a:lnTo>
                      <a:pt x="388616" y="149554"/>
                    </a:lnTo>
                    <a:lnTo>
                      <a:pt x="379772" y="185695"/>
                    </a:lnTo>
                    <a:lnTo>
                      <a:pt x="370928" y="149554"/>
                    </a:lnTo>
                    <a:lnTo>
                      <a:pt x="346811" y="120041"/>
                    </a:lnTo>
                    <a:lnTo>
                      <a:pt x="311041" y="100143"/>
                    </a:lnTo>
                    <a:lnTo>
                      <a:pt x="267237" y="92847"/>
                    </a:lnTo>
                    <a:lnTo>
                      <a:pt x="112534" y="92847"/>
                    </a:lnTo>
                    <a:lnTo>
                      <a:pt x="68731" y="85551"/>
                    </a:lnTo>
                    <a:lnTo>
                      <a:pt x="32960" y="65653"/>
                    </a:lnTo>
                    <a:lnTo>
                      <a:pt x="8843" y="36140"/>
                    </a:lnTo>
                    <a:lnTo>
                      <a:pt x="0" y="0"/>
                    </a:lnTo>
                  </a:path>
                </a:pathLst>
              </a:custGeom>
              <a:ln w="9525">
                <a:solidFill>
                  <a:srgbClr val="5E5E5E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29" name="object 29"/>
              <p:cNvSpPr/>
              <p:nvPr/>
            </p:nvSpPr>
            <p:spPr>
              <a:xfrm>
                <a:off x="5306476" y="5874537"/>
                <a:ext cx="760095" cy="186055"/>
              </a:xfrm>
              <a:custGeom>
                <a:avLst/>
                <a:gdLst/>
                <a:ahLst/>
                <a:cxnLst/>
                <a:rect l="l" t="t" r="r" b="b"/>
                <a:pathLst>
                  <a:path w="760095" h="186054">
                    <a:moveTo>
                      <a:pt x="759545" y="0"/>
                    </a:moveTo>
                    <a:lnTo>
                      <a:pt x="750701" y="36140"/>
                    </a:lnTo>
                    <a:lnTo>
                      <a:pt x="726584" y="65653"/>
                    </a:lnTo>
                    <a:lnTo>
                      <a:pt x="690813" y="85551"/>
                    </a:lnTo>
                    <a:lnTo>
                      <a:pt x="647010" y="92847"/>
                    </a:lnTo>
                    <a:lnTo>
                      <a:pt x="492307" y="92847"/>
                    </a:lnTo>
                    <a:lnTo>
                      <a:pt x="448503" y="100143"/>
                    </a:lnTo>
                    <a:lnTo>
                      <a:pt x="412733" y="120041"/>
                    </a:lnTo>
                    <a:lnTo>
                      <a:pt x="388616" y="149554"/>
                    </a:lnTo>
                    <a:lnTo>
                      <a:pt x="379772" y="185695"/>
                    </a:lnTo>
                    <a:lnTo>
                      <a:pt x="370928" y="149554"/>
                    </a:lnTo>
                    <a:lnTo>
                      <a:pt x="346811" y="120041"/>
                    </a:lnTo>
                    <a:lnTo>
                      <a:pt x="311041" y="100143"/>
                    </a:lnTo>
                    <a:lnTo>
                      <a:pt x="267237" y="92847"/>
                    </a:lnTo>
                    <a:lnTo>
                      <a:pt x="112534" y="92847"/>
                    </a:lnTo>
                    <a:lnTo>
                      <a:pt x="68731" y="85551"/>
                    </a:lnTo>
                    <a:lnTo>
                      <a:pt x="32960" y="65653"/>
                    </a:lnTo>
                    <a:lnTo>
                      <a:pt x="8843" y="36140"/>
                    </a:lnTo>
                    <a:lnTo>
                      <a:pt x="0" y="0"/>
                    </a:lnTo>
                  </a:path>
                </a:pathLst>
              </a:custGeom>
              <a:ln w="9525">
                <a:solidFill>
                  <a:srgbClr val="5E5E5E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30" name="object 30"/>
              <p:cNvSpPr/>
              <p:nvPr/>
            </p:nvSpPr>
            <p:spPr>
              <a:xfrm>
                <a:off x="6285044" y="5874536"/>
                <a:ext cx="1128395" cy="167005"/>
              </a:xfrm>
              <a:custGeom>
                <a:avLst/>
                <a:gdLst/>
                <a:ahLst/>
                <a:cxnLst/>
                <a:rect l="l" t="t" r="r" b="b"/>
                <a:pathLst>
                  <a:path w="1128395" h="167004">
                    <a:moveTo>
                      <a:pt x="1127993" y="1"/>
                    </a:moveTo>
                    <a:lnTo>
                      <a:pt x="1120048" y="32466"/>
                    </a:lnTo>
                    <a:lnTo>
                      <a:pt x="1098384" y="58977"/>
                    </a:lnTo>
                    <a:lnTo>
                      <a:pt x="1066252" y="76851"/>
                    </a:lnTo>
                    <a:lnTo>
                      <a:pt x="1026904" y="83405"/>
                    </a:lnTo>
                    <a:lnTo>
                      <a:pt x="855580" y="83404"/>
                    </a:lnTo>
                    <a:lnTo>
                      <a:pt x="816232" y="89958"/>
                    </a:lnTo>
                    <a:lnTo>
                      <a:pt x="784100" y="107833"/>
                    </a:lnTo>
                    <a:lnTo>
                      <a:pt x="762436" y="134344"/>
                    </a:lnTo>
                    <a:lnTo>
                      <a:pt x="754492" y="166809"/>
                    </a:lnTo>
                    <a:lnTo>
                      <a:pt x="746548" y="134344"/>
                    </a:lnTo>
                    <a:lnTo>
                      <a:pt x="724883" y="107833"/>
                    </a:lnTo>
                    <a:lnTo>
                      <a:pt x="692751" y="89958"/>
                    </a:lnTo>
                    <a:lnTo>
                      <a:pt x="653403" y="83404"/>
                    </a:lnTo>
                    <a:lnTo>
                      <a:pt x="101088" y="83404"/>
                    </a:lnTo>
                    <a:lnTo>
                      <a:pt x="61740" y="76850"/>
                    </a:lnTo>
                    <a:lnTo>
                      <a:pt x="29608" y="58975"/>
                    </a:lnTo>
                    <a:lnTo>
                      <a:pt x="7944" y="32464"/>
                    </a:lnTo>
                    <a:lnTo>
                      <a:pt x="0" y="0"/>
                    </a:lnTo>
                  </a:path>
                </a:pathLst>
              </a:custGeom>
              <a:ln w="9525">
                <a:solidFill>
                  <a:srgbClr val="5E5E5E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pic>
            <p:nvPicPr>
              <p:cNvPr id="31" name="object 31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96696" y="5148071"/>
                <a:ext cx="6961632" cy="801624"/>
              </a:xfrm>
              <a:prstGeom prst="rect">
                <a:avLst/>
              </a:prstGeom>
            </p:spPr>
          </p:pic>
          <p:sp>
            <p:nvSpPr>
              <p:cNvPr id="32" name="object 32"/>
              <p:cNvSpPr/>
              <p:nvPr/>
            </p:nvSpPr>
            <p:spPr>
              <a:xfrm>
                <a:off x="2636381" y="5860022"/>
                <a:ext cx="1125855" cy="186055"/>
              </a:xfrm>
              <a:custGeom>
                <a:avLst/>
                <a:gdLst/>
                <a:ahLst/>
                <a:cxnLst/>
                <a:rect l="l" t="t" r="r" b="b"/>
                <a:pathLst>
                  <a:path w="1125854" h="186054">
                    <a:moveTo>
                      <a:pt x="1125723" y="0"/>
                    </a:moveTo>
                    <a:lnTo>
                      <a:pt x="1116874" y="36162"/>
                    </a:lnTo>
                    <a:lnTo>
                      <a:pt x="1092742" y="65692"/>
                    </a:lnTo>
                    <a:lnTo>
                      <a:pt x="1056950" y="85602"/>
                    </a:lnTo>
                    <a:lnTo>
                      <a:pt x="1013121" y="92903"/>
                    </a:lnTo>
                    <a:lnTo>
                      <a:pt x="675463" y="92903"/>
                    </a:lnTo>
                    <a:lnTo>
                      <a:pt x="631633" y="100204"/>
                    </a:lnTo>
                    <a:lnTo>
                      <a:pt x="595841" y="120114"/>
                    </a:lnTo>
                    <a:lnTo>
                      <a:pt x="571710" y="149644"/>
                    </a:lnTo>
                    <a:lnTo>
                      <a:pt x="562861" y="185807"/>
                    </a:lnTo>
                    <a:lnTo>
                      <a:pt x="554012" y="149644"/>
                    </a:lnTo>
                    <a:lnTo>
                      <a:pt x="529881" y="120114"/>
                    </a:lnTo>
                    <a:lnTo>
                      <a:pt x="494089" y="100204"/>
                    </a:lnTo>
                    <a:lnTo>
                      <a:pt x="450259" y="92903"/>
                    </a:lnTo>
                    <a:lnTo>
                      <a:pt x="112601" y="92903"/>
                    </a:lnTo>
                    <a:lnTo>
                      <a:pt x="68772" y="85602"/>
                    </a:lnTo>
                    <a:lnTo>
                      <a:pt x="32980" y="65692"/>
                    </a:lnTo>
                    <a:lnTo>
                      <a:pt x="8848" y="36162"/>
                    </a:lnTo>
                    <a:lnTo>
                      <a:pt x="0" y="0"/>
                    </a:lnTo>
                  </a:path>
                </a:pathLst>
              </a:custGeom>
              <a:ln w="9525">
                <a:solidFill>
                  <a:srgbClr val="5E5E5E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</p:grpSp>
        <p:sp>
          <p:nvSpPr>
            <p:cNvPr id="33" name="object 33"/>
            <p:cNvSpPr txBox="1"/>
            <p:nvPr/>
          </p:nvSpPr>
          <p:spPr>
            <a:xfrm>
              <a:off x="634882" y="4115816"/>
              <a:ext cx="914400" cy="412934"/>
            </a:xfrm>
            <a:prstGeom prst="rect">
              <a:avLst/>
            </a:prstGeom>
          </p:spPr>
          <p:txBody>
            <a:bodyPr vert="horz" wrap="square" lIns="0" tIns="27940" rIns="0" bIns="0" rtlCol="0">
              <a:spAutoFit/>
            </a:bodyPr>
            <a:lstStyle/>
            <a:p>
              <a:pPr marL="8467" marR="3387" indent="27518">
                <a:lnSpc>
                  <a:spcPts val="1473"/>
                </a:lnSpc>
                <a:spcBef>
                  <a:spcPts val="220"/>
                </a:spcBef>
              </a:pPr>
              <a:r>
                <a:rPr sz="1333" spc="-3" dirty="0">
                  <a:latin typeface="Trebuchet MS"/>
                  <a:cs typeface="Trebuchet MS"/>
                </a:rPr>
                <a:t>Diffused </a:t>
              </a:r>
              <a:r>
                <a:rPr sz="1333" dirty="0">
                  <a:latin typeface="Trebuchet MS"/>
                  <a:cs typeface="Trebuchet MS"/>
                </a:rPr>
                <a:t> </a:t>
              </a:r>
              <a:r>
                <a:rPr sz="1333" spc="-3" dirty="0">
                  <a:latin typeface="Trebuchet MS"/>
                  <a:cs typeface="Trebuchet MS"/>
                </a:rPr>
                <a:t>data</a:t>
              </a:r>
              <a:r>
                <a:rPr sz="1333" spc="-60" dirty="0">
                  <a:latin typeface="Trebuchet MS"/>
                  <a:cs typeface="Trebuchet MS"/>
                </a:rPr>
                <a:t> </a:t>
              </a:r>
              <a:r>
                <a:rPr sz="1333" spc="-3" dirty="0">
                  <a:latin typeface="Trebuchet MS"/>
                  <a:cs typeface="Trebuchet MS"/>
                </a:rPr>
                <a:t>dist.</a:t>
              </a:r>
              <a:endParaRPr sz="1333" dirty="0">
                <a:latin typeface="Trebuchet MS"/>
                <a:cs typeface="Trebuchet MS"/>
              </a:endParaRPr>
            </a:p>
          </p:txBody>
        </p:sp>
        <p:sp>
          <p:nvSpPr>
            <p:cNvPr id="34" name="object 34"/>
            <p:cNvSpPr txBox="1"/>
            <p:nvPr/>
          </p:nvSpPr>
          <p:spPr>
            <a:xfrm>
              <a:off x="3441479" y="4115816"/>
              <a:ext cx="747183" cy="412934"/>
            </a:xfrm>
            <a:prstGeom prst="rect">
              <a:avLst/>
            </a:prstGeom>
          </p:spPr>
          <p:txBody>
            <a:bodyPr vert="horz" wrap="square" lIns="0" tIns="27940" rIns="0" bIns="0" rtlCol="0">
              <a:spAutoFit/>
            </a:bodyPr>
            <a:lstStyle/>
            <a:p>
              <a:pPr marL="8467" marR="3387" indent="143093">
                <a:lnSpc>
                  <a:spcPts val="1473"/>
                </a:lnSpc>
                <a:spcBef>
                  <a:spcPts val="220"/>
                </a:spcBef>
              </a:pPr>
              <a:r>
                <a:rPr sz="1333" spc="-3" dirty="0">
                  <a:latin typeface="Trebuchet MS"/>
                  <a:cs typeface="Trebuchet MS"/>
                </a:rPr>
                <a:t>Input </a:t>
              </a:r>
              <a:r>
                <a:rPr sz="1333" dirty="0">
                  <a:latin typeface="Trebuchet MS"/>
                  <a:cs typeface="Trebuchet MS"/>
                </a:rPr>
                <a:t> </a:t>
              </a:r>
              <a:r>
                <a:rPr sz="1333" spc="-3" dirty="0">
                  <a:latin typeface="Trebuchet MS"/>
                  <a:cs typeface="Trebuchet MS"/>
                </a:rPr>
                <a:t>data</a:t>
              </a:r>
              <a:r>
                <a:rPr sz="1333" spc="-60" dirty="0">
                  <a:latin typeface="Trebuchet MS"/>
                  <a:cs typeface="Trebuchet MS"/>
                </a:rPr>
                <a:t> </a:t>
              </a:r>
              <a:r>
                <a:rPr sz="1333" spc="-3" dirty="0">
                  <a:latin typeface="Trebuchet MS"/>
                  <a:cs typeface="Trebuchet MS"/>
                </a:rPr>
                <a:t>dist.</a:t>
              </a:r>
              <a:endParaRPr sz="1333" dirty="0">
                <a:latin typeface="Trebuchet MS"/>
                <a:cs typeface="Trebuchet MS"/>
              </a:endParaRPr>
            </a:p>
          </p:txBody>
        </p:sp>
        <p:sp>
          <p:nvSpPr>
            <p:cNvPr id="35" name="object 35"/>
            <p:cNvSpPr txBox="1"/>
            <p:nvPr/>
          </p:nvSpPr>
          <p:spPr>
            <a:xfrm>
              <a:off x="4359306" y="4115816"/>
              <a:ext cx="687493" cy="412934"/>
            </a:xfrm>
            <a:prstGeom prst="rect">
              <a:avLst/>
            </a:prstGeom>
          </p:spPr>
          <p:txBody>
            <a:bodyPr vert="horz" wrap="square" lIns="0" tIns="27940" rIns="0" bIns="0" rtlCol="0">
              <a:spAutoFit/>
            </a:bodyPr>
            <a:lstStyle/>
            <a:p>
              <a:pPr marL="104569" marR="3387" indent="-96525">
                <a:lnSpc>
                  <a:spcPts val="1473"/>
                </a:lnSpc>
                <a:spcBef>
                  <a:spcPts val="220"/>
                </a:spcBef>
              </a:pPr>
              <a:r>
                <a:rPr sz="1333" spc="-3" dirty="0">
                  <a:latin typeface="Trebuchet MS"/>
                  <a:cs typeface="Trebuchet MS"/>
                </a:rPr>
                <a:t>D</a:t>
              </a:r>
              <a:r>
                <a:rPr sz="1333" dirty="0">
                  <a:latin typeface="Trebuchet MS"/>
                  <a:cs typeface="Trebuchet MS"/>
                </a:rPr>
                <a:t>i</a:t>
              </a:r>
              <a:r>
                <a:rPr sz="1333" spc="-3" dirty="0">
                  <a:latin typeface="Trebuchet MS"/>
                  <a:cs typeface="Trebuchet MS"/>
                </a:rPr>
                <a:t>ff</a:t>
              </a:r>
              <a:r>
                <a:rPr sz="1333" spc="-7" dirty="0">
                  <a:latin typeface="Trebuchet MS"/>
                  <a:cs typeface="Trebuchet MS"/>
                </a:rPr>
                <a:t>u</a:t>
              </a:r>
              <a:r>
                <a:rPr sz="1333" dirty="0">
                  <a:latin typeface="Trebuchet MS"/>
                  <a:cs typeface="Trebuchet MS"/>
                </a:rPr>
                <a:t>sion  </a:t>
              </a:r>
              <a:r>
                <a:rPr sz="1333" spc="-3" dirty="0">
                  <a:latin typeface="Trebuchet MS"/>
                  <a:cs typeface="Trebuchet MS"/>
                </a:rPr>
                <a:t>kernel</a:t>
              </a:r>
              <a:endParaRPr sz="1333">
                <a:latin typeface="Trebuchet MS"/>
                <a:cs typeface="Trebuchet MS"/>
              </a:endParaRPr>
            </a:p>
          </p:txBody>
        </p:sp>
        <p:sp>
          <p:nvSpPr>
            <p:cNvPr id="36" name="object 36"/>
            <p:cNvSpPr txBox="1"/>
            <p:nvPr/>
          </p:nvSpPr>
          <p:spPr>
            <a:xfrm>
              <a:off x="1956761" y="4115816"/>
              <a:ext cx="396240" cy="412934"/>
            </a:xfrm>
            <a:prstGeom prst="rect">
              <a:avLst/>
            </a:prstGeom>
          </p:spPr>
          <p:txBody>
            <a:bodyPr vert="horz" wrap="square" lIns="0" tIns="27940" rIns="0" bIns="0" rtlCol="0">
              <a:spAutoFit/>
            </a:bodyPr>
            <a:lstStyle/>
            <a:p>
              <a:pPr marL="27518" marR="3387" indent="-19051">
                <a:lnSpc>
                  <a:spcPts val="1473"/>
                </a:lnSpc>
                <a:spcBef>
                  <a:spcPts val="220"/>
                </a:spcBef>
              </a:pPr>
              <a:r>
                <a:rPr sz="1333" spc="-3" dirty="0">
                  <a:latin typeface="Trebuchet MS"/>
                  <a:cs typeface="Trebuchet MS"/>
                </a:rPr>
                <a:t>J</a:t>
              </a:r>
              <a:r>
                <a:rPr sz="1333" dirty="0">
                  <a:latin typeface="Trebuchet MS"/>
                  <a:cs typeface="Trebuchet MS"/>
                </a:rPr>
                <a:t>o</a:t>
              </a:r>
              <a:r>
                <a:rPr sz="1333" spc="3" dirty="0">
                  <a:latin typeface="Trebuchet MS"/>
                  <a:cs typeface="Trebuchet MS"/>
                </a:rPr>
                <a:t>i</a:t>
              </a:r>
              <a:r>
                <a:rPr sz="1333" spc="-3" dirty="0">
                  <a:latin typeface="Trebuchet MS"/>
                  <a:cs typeface="Trebuchet MS"/>
                </a:rPr>
                <a:t>nt  dist.</a:t>
              </a:r>
              <a:endParaRPr sz="1333">
                <a:latin typeface="Trebuchet MS"/>
                <a:cs typeface="Trebuchet MS"/>
              </a:endParaRPr>
            </a:p>
          </p:txBody>
        </p:sp>
      </p:grpSp>
      <p:sp>
        <p:nvSpPr>
          <p:cNvPr id="40" name="Date Placeholder 39">
            <a:extLst>
              <a:ext uri="{FF2B5EF4-FFF2-40B4-BE49-F238E27FC236}">
                <a16:creationId xmlns:a16="http://schemas.microsoft.com/office/drawing/2014/main" id="{A36DAB2A-F6BF-67D8-11E3-5F649025F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A5B3D-5509-4420-BC3D-7D0E52AA5F81}" type="datetime1">
              <a:rPr lang="en-US" smtClean="0"/>
              <a:t>11/10/2025</a:t>
            </a:fld>
            <a:endParaRPr lang="en-US"/>
          </a:p>
        </p:txBody>
      </p:sp>
      <p:sp>
        <p:nvSpPr>
          <p:cNvPr id="41" name="Footer Placeholder 40">
            <a:extLst>
              <a:ext uri="{FF2B5EF4-FFF2-40B4-BE49-F238E27FC236}">
                <a16:creationId xmlns:a16="http://schemas.microsoft.com/office/drawing/2014/main" id="{066BD07D-1047-5936-1B40-19755DFB7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AC3192E4-B811-461F-86D6-D23CD3099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62" y="677153"/>
            <a:ext cx="9950027" cy="562547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spcBef>
                <a:spcPts val="67"/>
              </a:spcBef>
            </a:pPr>
            <a:r>
              <a:rPr lang="en-US" spc="-13" dirty="0"/>
              <a:t>Forward Diffusion</a:t>
            </a:r>
            <a:endParaRPr spc="-13" dirty="0"/>
          </a:p>
        </p:txBody>
      </p:sp>
      <p:sp>
        <p:nvSpPr>
          <p:cNvPr id="3" name="object 3"/>
          <p:cNvSpPr txBox="1"/>
          <p:nvPr/>
        </p:nvSpPr>
        <p:spPr>
          <a:xfrm>
            <a:off x="621897" y="2032000"/>
            <a:ext cx="3608493" cy="24444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533" spc="3" dirty="0">
                <a:latin typeface="Trebuchet MS"/>
                <a:cs typeface="Trebuchet MS"/>
              </a:rPr>
              <a:t>So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far,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we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discussed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the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diffusion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kernel</a:t>
            </a:r>
            <a:endParaRPr sz="1533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02473" y="2032000"/>
            <a:ext cx="1374563" cy="24444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533" spc="7" dirty="0">
                <a:latin typeface="Trebuchet MS"/>
                <a:cs typeface="Trebuchet MS"/>
              </a:rPr>
              <a:t>but</a:t>
            </a:r>
            <a:r>
              <a:rPr sz="1533" spc="-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what</a:t>
            </a:r>
            <a:r>
              <a:rPr sz="1533" spc="-1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about</a:t>
            </a:r>
            <a:endParaRPr sz="1533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51871" y="2032000"/>
            <a:ext cx="88477" cy="24444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533" dirty="0">
                <a:latin typeface="Trebuchet MS"/>
                <a:cs typeface="Trebuchet MS"/>
              </a:rPr>
              <a:t>?</a:t>
            </a:r>
            <a:endParaRPr sz="1533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1897" y="5868415"/>
            <a:ext cx="1343237" cy="24444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533" spc="7" dirty="0">
                <a:latin typeface="Trebuchet MS"/>
                <a:cs typeface="Trebuchet MS"/>
              </a:rPr>
              <a:t>We</a:t>
            </a:r>
            <a:r>
              <a:rPr sz="1533" spc="-7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can</a:t>
            </a:r>
            <a:r>
              <a:rPr sz="1533" spc="-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sample</a:t>
            </a:r>
            <a:endParaRPr sz="1533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74877" y="5868415"/>
            <a:ext cx="1486323" cy="24444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533" spc="3" dirty="0">
                <a:latin typeface="Trebuchet MS"/>
                <a:cs typeface="Trebuchet MS"/>
              </a:rPr>
              <a:t>by</a:t>
            </a:r>
            <a:r>
              <a:rPr sz="1533" spc="-7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first</a:t>
            </a:r>
            <a:r>
              <a:rPr sz="1533" spc="-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sampling</a:t>
            </a:r>
            <a:endParaRPr sz="1533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30212" y="5868415"/>
            <a:ext cx="1637453" cy="24444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533" spc="7" dirty="0">
                <a:latin typeface="Trebuchet MS"/>
                <a:cs typeface="Trebuchet MS"/>
              </a:rPr>
              <a:t>and</a:t>
            </a:r>
            <a:r>
              <a:rPr sz="1533" spc="-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then</a:t>
            </a:r>
            <a:r>
              <a:rPr sz="1533" spc="-1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sampling</a:t>
            </a:r>
            <a:endParaRPr sz="1533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32558" y="5868415"/>
            <a:ext cx="2336800" cy="24444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533" spc="7" dirty="0">
                <a:latin typeface="Trebuchet MS"/>
                <a:cs typeface="Trebuchet MS"/>
              </a:rPr>
              <a:t>(i.e., </a:t>
            </a:r>
            <a:r>
              <a:rPr sz="1533" spc="10" dirty="0">
                <a:latin typeface="Trebuchet MS"/>
                <a:cs typeface="Trebuchet MS"/>
              </a:rPr>
              <a:t>ancestral</a:t>
            </a:r>
            <a:r>
              <a:rPr sz="1533" spc="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sampling).</a:t>
            </a:r>
            <a:endParaRPr sz="1533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77360" y="2052319"/>
            <a:ext cx="774192" cy="23164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20688" y="1906015"/>
            <a:ext cx="522223" cy="53441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17777" y="5890768"/>
            <a:ext cx="999743" cy="22961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28895" y="5882639"/>
            <a:ext cx="1044448" cy="23164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22896" y="5882639"/>
            <a:ext cx="1304543" cy="231648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173287" y="5055278"/>
            <a:ext cx="4049607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spc="-3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 MT"/>
                <a:cs typeface="Arial MT"/>
              </a:rPr>
              <a:t>diffusion</a:t>
            </a: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 kernel</a:t>
            </a:r>
            <a:r>
              <a:rPr sz="1600" spc="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is</a:t>
            </a:r>
            <a:r>
              <a:rPr sz="1600" spc="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3" dirty="0">
                <a:solidFill>
                  <a:srgbClr val="FF0000"/>
                </a:solidFill>
                <a:latin typeface="Arial MT"/>
                <a:cs typeface="Arial MT"/>
              </a:rPr>
              <a:t>Gaussian</a:t>
            </a: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3" dirty="0">
                <a:solidFill>
                  <a:srgbClr val="FF0000"/>
                </a:solidFill>
                <a:latin typeface="Arial MT"/>
                <a:cs typeface="Arial MT"/>
              </a:rPr>
              <a:t>convolution.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40089" y="2857025"/>
            <a:ext cx="5455560" cy="2125912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5997618" y="3666067"/>
            <a:ext cx="238337" cy="29587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867" spc="50" dirty="0">
                <a:latin typeface="Sitka Subheading"/>
                <a:cs typeface="Sitka Subheading"/>
              </a:rPr>
              <a:t>x</a:t>
            </a:r>
            <a:r>
              <a:rPr sz="1900" spc="75" baseline="-17543" dirty="0">
                <a:latin typeface="Palatino Linotype"/>
                <a:cs typeface="Palatino Linotype"/>
              </a:rPr>
              <a:t>t</a:t>
            </a:r>
            <a:endParaRPr sz="1900" baseline="-17543">
              <a:latin typeface="Palatino Linotype"/>
              <a:cs typeface="Palatino Linotyp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06191" y="4978738"/>
            <a:ext cx="564303" cy="29587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867" spc="-7" dirty="0">
                <a:latin typeface="Sitka Subheading"/>
                <a:cs typeface="Sitka Subheading"/>
              </a:rPr>
              <a:t>q(x</a:t>
            </a:r>
            <a:r>
              <a:rPr sz="1900" spc="-10" baseline="-17543" dirty="0">
                <a:latin typeface="Palatino Linotype"/>
                <a:cs typeface="Palatino Linotype"/>
              </a:rPr>
              <a:t>0</a:t>
            </a:r>
            <a:r>
              <a:rPr sz="1867" spc="-7" dirty="0">
                <a:latin typeface="Sitka Subheading"/>
                <a:cs typeface="Sitka Subheading"/>
              </a:rPr>
              <a:t>)</a:t>
            </a:r>
            <a:endParaRPr sz="1867">
              <a:latin typeface="Sitka Subheading"/>
              <a:cs typeface="Sitka Subheading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41223" y="4978738"/>
            <a:ext cx="564303" cy="29587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867" spc="-7" dirty="0">
                <a:latin typeface="Sitka Subheading"/>
                <a:cs typeface="Sitka Subheading"/>
              </a:rPr>
              <a:t>q(x</a:t>
            </a:r>
            <a:r>
              <a:rPr sz="1900" spc="-10" baseline="-17543" dirty="0">
                <a:latin typeface="Palatino Linotype"/>
                <a:cs typeface="Palatino Linotype"/>
              </a:rPr>
              <a:t>1</a:t>
            </a:r>
            <a:r>
              <a:rPr sz="1867" spc="-7" dirty="0">
                <a:latin typeface="Sitka Subheading"/>
                <a:cs typeface="Sitka Subheading"/>
              </a:rPr>
              <a:t>)</a:t>
            </a:r>
            <a:endParaRPr sz="1867">
              <a:latin typeface="Sitka Subheading"/>
              <a:cs typeface="Sitka Subheading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276256" y="4978738"/>
            <a:ext cx="564303" cy="29587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867" spc="-7" dirty="0">
                <a:latin typeface="Sitka Subheading"/>
                <a:cs typeface="Sitka Subheading"/>
              </a:rPr>
              <a:t>q(x</a:t>
            </a:r>
            <a:r>
              <a:rPr sz="1900" spc="-10" baseline="-17543" dirty="0">
                <a:latin typeface="Palatino Linotype"/>
                <a:cs typeface="Palatino Linotype"/>
              </a:rPr>
              <a:t>2</a:t>
            </a:r>
            <a:r>
              <a:rPr sz="1867" spc="-7" dirty="0">
                <a:latin typeface="Sitka Subheading"/>
                <a:cs typeface="Sitka Subheading"/>
              </a:rPr>
              <a:t>)</a:t>
            </a:r>
            <a:endParaRPr sz="1867">
              <a:latin typeface="Sitka Subheading"/>
              <a:cs typeface="Sitka Subheading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211293" y="4978738"/>
            <a:ext cx="564303" cy="29587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867" spc="-7" dirty="0">
                <a:latin typeface="Sitka Subheading"/>
                <a:cs typeface="Sitka Subheading"/>
              </a:rPr>
              <a:t>q(x</a:t>
            </a:r>
            <a:r>
              <a:rPr sz="1900" spc="-10" baseline="-17543" dirty="0">
                <a:latin typeface="Palatino Linotype"/>
                <a:cs typeface="Palatino Linotype"/>
              </a:rPr>
              <a:t>3</a:t>
            </a:r>
            <a:r>
              <a:rPr sz="1867" spc="-7" dirty="0">
                <a:latin typeface="Sitka Subheading"/>
                <a:cs typeface="Sitka Subheading"/>
              </a:rPr>
              <a:t>)</a:t>
            </a:r>
            <a:endParaRPr sz="1867">
              <a:latin typeface="Sitka Subheading"/>
              <a:cs typeface="Sitka Subheading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063893" y="4978738"/>
            <a:ext cx="599017" cy="29587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867" spc="20" dirty="0">
                <a:latin typeface="Sitka Subheading"/>
                <a:cs typeface="Sitka Subheading"/>
              </a:rPr>
              <a:t>q(x</a:t>
            </a:r>
            <a:r>
              <a:rPr sz="1900" spc="29" baseline="-17543" dirty="0">
                <a:latin typeface="Palatino Linotype"/>
                <a:cs typeface="Palatino Linotype"/>
              </a:rPr>
              <a:t>T</a:t>
            </a:r>
            <a:r>
              <a:rPr sz="1867" spc="20" dirty="0">
                <a:latin typeface="Sitka Subheading"/>
                <a:cs typeface="Sitka Subheading"/>
              </a:rPr>
              <a:t>)</a:t>
            </a:r>
            <a:endParaRPr sz="1867">
              <a:latin typeface="Sitka Subheading"/>
              <a:cs typeface="Sitka Subheading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944075" y="2444157"/>
            <a:ext cx="2421043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spc="-7" dirty="0">
                <a:solidFill>
                  <a:srgbClr val="890C58"/>
                </a:solidFill>
                <a:latin typeface="Arial MT"/>
                <a:cs typeface="Arial MT"/>
              </a:rPr>
              <a:t>Diffused </a:t>
            </a:r>
            <a:r>
              <a:rPr sz="1600" spc="-3" dirty="0">
                <a:solidFill>
                  <a:srgbClr val="890C58"/>
                </a:solidFill>
                <a:latin typeface="Arial MT"/>
                <a:cs typeface="Arial MT"/>
              </a:rPr>
              <a:t>Data Distributions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303281" y="4986189"/>
            <a:ext cx="186690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spc="400" dirty="0">
                <a:latin typeface="Bahnschrift"/>
                <a:cs typeface="Bahnschrift"/>
              </a:rPr>
              <a:t>…</a:t>
            </a:r>
            <a:endParaRPr sz="1600">
              <a:latin typeface="Bahnschrift"/>
              <a:cs typeface="Bahnschrif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542352" y="2622296"/>
            <a:ext cx="365337" cy="213670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333" spc="-3" dirty="0">
                <a:latin typeface="Trebuchet MS"/>
                <a:cs typeface="Trebuchet MS"/>
              </a:rPr>
              <a:t>Da</a:t>
            </a:r>
            <a:r>
              <a:rPr sz="1333" spc="-7" dirty="0">
                <a:latin typeface="Trebuchet MS"/>
                <a:cs typeface="Trebuchet MS"/>
              </a:rPr>
              <a:t>t</a:t>
            </a:r>
            <a:r>
              <a:rPr sz="1333" dirty="0">
                <a:latin typeface="Trebuchet MS"/>
                <a:cs typeface="Trebuchet MS"/>
              </a:rPr>
              <a:t>a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142548" y="2622296"/>
            <a:ext cx="425873" cy="213670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333" spc="-3" dirty="0">
                <a:latin typeface="Trebuchet MS"/>
                <a:cs typeface="Trebuchet MS"/>
              </a:rPr>
              <a:t>N</a:t>
            </a:r>
            <a:r>
              <a:rPr sz="1333" dirty="0">
                <a:latin typeface="Trebuchet MS"/>
                <a:cs typeface="Trebuchet MS"/>
              </a:rPr>
              <a:t>oise</a:t>
            </a:r>
            <a:endParaRPr sz="1333">
              <a:latin typeface="Trebuchet MS"/>
              <a:cs typeface="Trebuchet M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64464" y="3432047"/>
            <a:ext cx="4641427" cy="632460"/>
            <a:chOff x="996696" y="5148071"/>
            <a:chExt cx="6962140" cy="948690"/>
          </a:xfrm>
        </p:grpSpPr>
        <p:sp>
          <p:nvSpPr>
            <p:cNvPr id="28" name="object 28"/>
            <p:cNvSpPr/>
            <p:nvPr/>
          </p:nvSpPr>
          <p:spPr>
            <a:xfrm>
              <a:off x="1058183" y="5906003"/>
              <a:ext cx="760095" cy="186055"/>
            </a:xfrm>
            <a:custGeom>
              <a:avLst/>
              <a:gdLst/>
              <a:ahLst/>
              <a:cxnLst/>
              <a:rect l="l" t="t" r="r" b="b"/>
              <a:pathLst>
                <a:path w="760094" h="186054">
                  <a:moveTo>
                    <a:pt x="759545" y="0"/>
                  </a:moveTo>
                  <a:lnTo>
                    <a:pt x="750701" y="36140"/>
                  </a:lnTo>
                  <a:lnTo>
                    <a:pt x="726584" y="65653"/>
                  </a:lnTo>
                  <a:lnTo>
                    <a:pt x="690813" y="85551"/>
                  </a:lnTo>
                  <a:lnTo>
                    <a:pt x="647010" y="92847"/>
                  </a:lnTo>
                  <a:lnTo>
                    <a:pt x="492307" y="92847"/>
                  </a:lnTo>
                  <a:lnTo>
                    <a:pt x="448503" y="100143"/>
                  </a:lnTo>
                  <a:lnTo>
                    <a:pt x="412733" y="120041"/>
                  </a:lnTo>
                  <a:lnTo>
                    <a:pt x="388616" y="149554"/>
                  </a:lnTo>
                  <a:lnTo>
                    <a:pt x="379772" y="185695"/>
                  </a:lnTo>
                  <a:lnTo>
                    <a:pt x="370928" y="149554"/>
                  </a:lnTo>
                  <a:lnTo>
                    <a:pt x="346811" y="120041"/>
                  </a:lnTo>
                  <a:lnTo>
                    <a:pt x="311041" y="100143"/>
                  </a:lnTo>
                  <a:lnTo>
                    <a:pt x="267237" y="92847"/>
                  </a:lnTo>
                  <a:lnTo>
                    <a:pt x="112534" y="92847"/>
                  </a:lnTo>
                  <a:lnTo>
                    <a:pt x="68731" y="85551"/>
                  </a:lnTo>
                  <a:lnTo>
                    <a:pt x="32960" y="65653"/>
                  </a:lnTo>
                  <a:lnTo>
                    <a:pt x="8843" y="3614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5306476" y="5874537"/>
              <a:ext cx="760095" cy="186055"/>
            </a:xfrm>
            <a:custGeom>
              <a:avLst/>
              <a:gdLst/>
              <a:ahLst/>
              <a:cxnLst/>
              <a:rect l="l" t="t" r="r" b="b"/>
              <a:pathLst>
                <a:path w="760095" h="186054">
                  <a:moveTo>
                    <a:pt x="759545" y="0"/>
                  </a:moveTo>
                  <a:lnTo>
                    <a:pt x="750701" y="36140"/>
                  </a:lnTo>
                  <a:lnTo>
                    <a:pt x="726584" y="65653"/>
                  </a:lnTo>
                  <a:lnTo>
                    <a:pt x="690813" y="85551"/>
                  </a:lnTo>
                  <a:lnTo>
                    <a:pt x="647010" y="92847"/>
                  </a:lnTo>
                  <a:lnTo>
                    <a:pt x="492307" y="92847"/>
                  </a:lnTo>
                  <a:lnTo>
                    <a:pt x="448503" y="100143"/>
                  </a:lnTo>
                  <a:lnTo>
                    <a:pt x="412733" y="120041"/>
                  </a:lnTo>
                  <a:lnTo>
                    <a:pt x="388616" y="149554"/>
                  </a:lnTo>
                  <a:lnTo>
                    <a:pt x="379772" y="185695"/>
                  </a:lnTo>
                  <a:lnTo>
                    <a:pt x="370928" y="149554"/>
                  </a:lnTo>
                  <a:lnTo>
                    <a:pt x="346811" y="120041"/>
                  </a:lnTo>
                  <a:lnTo>
                    <a:pt x="311041" y="100143"/>
                  </a:lnTo>
                  <a:lnTo>
                    <a:pt x="267237" y="92847"/>
                  </a:lnTo>
                  <a:lnTo>
                    <a:pt x="112534" y="92847"/>
                  </a:lnTo>
                  <a:lnTo>
                    <a:pt x="68731" y="85551"/>
                  </a:lnTo>
                  <a:lnTo>
                    <a:pt x="32960" y="65653"/>
                  </a:lnTo>
                  <a:lnTo>
                    <a:pt x="8843" y="3614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6285044" y="5874536"/>
              <a:ext cx="1128395" cy="167005"/>
            </a:xfrm>
            <a:custGeom>
              <a:avLst/>
              <a:gdLst/>
              <a:ahLst/>
              <a:cxnLst/>
              <a:rect l="l" t="t" r="r" b="b"/>
              <a:pathLst>
                <a:path w="1128395" h="167004">
                  <a:moveTo>
                    <a:pt x="1127993" y="1"/>
                  </a:moveTo>
                  <a:lnTo>
                    <a:pt x="1120048" y="32466"/>
                  </a:lnTo>
                  <a:lnTo>
                    <a:pt x="1098384" y="58977"/>
                  </a:lnTo>
                  <a:lnTo>
                    <a:pt x="1066252" y="76851"/>
                  </a:lnTo>
                  <a:lnTo>
                    <a:pt x="1026904" y="83405"/>
                  </a:lnTo>
                  <a:lnTo>
                    <a:pt x="855580" y="83404"/>
                  </a:lnTo>
                  <a:lnTo>
                    <a:pt x="816232" y="89958"/>
                  </a:lnTo>
                  <a:lnTo>
                    <a:pt x="784100" y="107833"/>
                  </a:lnTo>
                  <a:lnTo>
                    <a:pt x="762436" y="134344"/>
                  </a:lnTo>
                  <a:lnTo>
                    <a:pt x="754492" y="166809"/>
                  </a:lnTo>
                  <a:lnTo>
                    <a:pt x="746548" y="134344"/>
                  </a:lnTo>
                  <a:lnTo>
                    <a:pt x="724883" y="107833"/>
                  </a:lnTo>
                  <a:lnTo>
                    <a:pt x="692751" y="89958"/>
                  </a:lnTo>
                  <a:lnTo>
                    <a:pt x="653403" y="83404"/>
                  </a:lnTo>
                  <a:lnTo>
                    <a:pt x="101088" y="83404"/>
                  </a:lnTo>
                  <a:lnTo>
                    <a:pt x="61740" y="76850"/>
                  </a:lnTo>
                  <a:lnTo>
                    <a:pt x="29608" y="58975"/>
                  </a:lnTo>
                  <a:lnTo>
                    <a:pt x="7944" y="32464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6696" y="5148071"/>
              <a:ext cx="6961632" cy="80162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2636381" y="5860022"/>
              <a:ext cx="1125855" cy="186055"/>
            </a:xfrm>
            <a:custGeom>
              <a:avLst/>
              <a:gdLst/>
              <a:ahLst/>
              <a:cxnLst/>
              <a:rect l="l" t="t" r="r" b="b"/>
              <a:pathLst>
                <a:path w="1125854" h="186054">
                  <a:moveTo>
                    <a:pt x="1125723" y="0"/>
                  </a:moveTo>
                  <a:lnTo>
                    <a:pt x="1116874" y="36162"/>
                  </a:lnTo>
                  <a:lnTo>
                    <a:pt x="1092742" y="65692"/>
                  </a:lnTo>
                  <a:lnTo>
                    <a:pt x="1056950" y="85602"/>
                  </a:lnTo>
                  <a:lnTo>
                    <a:pt x="1013121" y="92903"/>
                  </a:lnTo>
                  <a:lnTo>
                    <a:pt x="675463" y="92903"/>
                  </a:lnTo>
                  <a:lnTo>
                    <a:pt x="631633" y="100204"/>
                  </a:lnTo>
                  <a:lnTo>
                    <a:pt x="595841" y="120114"/>
                  </a:lnTo>
                  <a:lnTo>
                    <a:pt x="571710" y="149644"/>
                  </a:lnTo>
                  <a:lnTo>
                    <a:pt x="562861" y="185807"/>
                  </a:lnTo>
                  <a:lnTo>
                    <a:pt x="554012" y="149644"/>
                  </a:lnTo>
                  <a:lnTo>
                    <a:pt x="529881" y="120114"/>
                  </a:lnTo>
                  <a:lnTo>
                    <a:pt x="494089" y="100204"/>
                  </a:lnTo>
                  <a:lnTo>
                    <a:pt x="450259" y="92903"/>
                  </a:lnTo>
                  <a:lnTo>
                    <a:pt x="112601" y="92903"/>
                  </a:lnTo>
                  <a:lnTo>
                    <a:pt x="68772" y="85602"/>
                  </a:lnTo>
                  <a:lnTo>
                    <a:pt x="32980" y="65692"/>
                  </a:lnTo>
                  <a:lnTo>
                    <a:pt x="8848" y="36162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34882" y="4115816"/>
            <a:ext cx="747183" cy="412934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8467" marR="3387" indent="27518">
              <a:lnSpc>
                <a:spcPts val="1473"/>
              </a:lnSpc>
              <a:spcBef>
                <a:spcPts val="220"/>
              </a:spcBef>
            </a:pPr>
            <a:r>
              <a:rPr sz="1333" spc="-3" dirty="0">
                <a:latin typeface="Trebuchet MS"/>
                <a:cs typeface="Trebuchet MS"/>
              </a:rPr>
              <a:t>Diffused </a:t>
            </a:r>
            <a:r>
              <a:rPr sz="1333" dirty="0">
                <a:latin typeface="Trebuchet MS"/>
                <a:cs typeface="Trebuchet MS"/>
              </a:rPr>
              <a:t> </a:t>
            </a:r>
            <a:r>
              <a:rPr sz="1333" spc="-3" dirty="0">
                <a:latin typeface="Trebuchet MS"/>
                <a:cs typeface="Trebuchet MS"/>
              </a:rPr>
              <a:t>data</a:t>
            </a:r>
            <a:r>
              <a:rPr sz="1333" spc="-60" dirty="0">
                <a:latin typeface="Trebuchet MS"/>
                <a:cs typeface="Trebuchet MS"/>
              </a:rPr>
              <a:t> </a:t>
            </a:r>
            <a:r>
              <a:rPr sz="1333" spc="-3" dirty="0">
                <a:latin typeface="Trebuchet MS"/>
                <a:cs typeface="Trebuchet MS"/>
              </a:rPr>
              <a:t>dist.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059947" y="6532647"/>
            <a:ext cx="154517" cy="125248"/>
          </a:xfrm>
          <a:prstGeom prst="rect">
            <a:avLst/>
          </a:prstGeom>
        </p:spPr>
        <p:txBody>
          <a:bodyPr vert="horz" wrap="square" lIns="0" tIns="2117" rIns="0" bIns="0" rtlCol="0">
            <a:spAutoFit/>
          </a:bodyPr>
          <a:lstStyle/>
          <a:p>
            <a:pPr marL="25401">
              <a:spcBef>
                <a:spcPts val="17"/>
              </a:spcBef>
            </a:pPr>
            <a:r>
              <a:rPr sz="800" dirty="0">
                <a:solidFill>
                  <a:srgbClr val="8C8C8C"/>
                </a:solidFill>
                <a:latin typeface="Trebuchet MS"/>
                <a:cs typeface="Trebuchet MS"/>
              </a:rPr>
              <a:t>21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441479" y="4115816"/>
            <a:ext cx="747183" cy="412934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8467" marR="3387" indent="143093">
              <a:lnSpc>
                <a:spcPts val="1473"/>
              </a:lnSpc>
              <a:spcBef>
                <a:spcPts val="220"/>
              </a:spcBef>
            </a:pPr>
            <a:r>
              <a:rPr sz="1333" spc="-3" dirty="0">
                <a:latin typeface="Trebuchet MS"/>
                <a:cs typeface="Trebuchet MS"/>
              </a:rPr>
              <a:t>Input </a:t>
            </a:r>
            <a:r>
              <a:rPr sz="1333" dirty="0">
                <a:latin typeface="Trebuchet MS"/>
                <a:cs typeface="Trebuchet MS"/>
              </a:rPr>
              <a:t> </a:t>
            </a:r>
            <a:r>
              <a:rPr sz="1333" spc="-3" dirty="0">
                <a:latin typeface="Trebuchet MS"/>
                <a:cs typeface="Trebuchet MS"/>
              </a:rPr>
              <a:t>data</a:t>
            </a:r>
            <a:r>
              <a:rPr sz="1333" spc="-60" dirty="0">
                <a:latin typeface="Trebuchet MS"/>
                <a:cs typeface="Trebuchet MS"/>
              </a:rPr>
              <a:t> </a:t>
            </a:r>
            <a:r>
              <a:rPr sz="1333" spc="-3" dirty="0">
                <a:latin typeface="Trebuchet MS"/>
                <a:cs typeface="Trebuchet MS"/>
              </a:rPr>
              <a:t>dist.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359306" y="4115816"/>
            <a:ext cx="687493" cy="412934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04569" marR="3387" indent="-96525">
              <a:lnSpc>
                <a:spcPts val="1473"/>
              </a:lnSpc>
              <a:spcBef>
                <a:spcPts val="220"/>
              </a:spcBef>
            </a:pPr>
            <a:r>
              <a:rPr sz="1333" spc="-3" dirty="0">
                <a:latin typeface="Trebuchet MS"/>
                <a:cs typeface="Trebuchet MS"/>
              </a:rPr>
              <a:t>D</a:t>
            </a:r>
            <a:r>
              <a:rPr sz="1333" dirty="0">
                <a:latin typeface="Trebuchet MS"/>
                <a:cs typeface="Trebuchet MS"/>
              </a:rPr>
              <a:t>i</a:t>
            </a:r>
            <a:r>
              <a:rPr sz="1333" spc="-3" dirty="0">
                <a:latin typeface="Trebuchet MS"/>
                <a:cs typeface="Trebuchet MS"/>
              </a:rPr>
              <a:t>ff</a:t>
            </a:r>
            <a:r>
              <a:rPr sz="1333" spc="-7" dirty="0">
                <a:latin typeface="Trebuchet MS"/>
                <a:cs typeface="Trebuchet MS"/>
              </a:rPr>
              <a:t>u</a:t>
            </a:r>
            <a:r>
              <a:rPr sz="1333" dirty="0">
                <a:latin typeface="Trebuchet MS"/>
                <a:cs typeface="Trebuchet MS"/>
              </a:rPr>
              <a:t>sion  </a:t>
            </a:r>
            <a:r>
              <a:rPr sz="1333" spc="-3" dirty="0">
                <a:latin typeface="Trebuchet MS"/>
                <a:cs typeface="Trebuchet MS"/>
              </a:rPr>
              <a:t>kernel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956761" y="4115816"/>
            <a:ext cx="396240" cy="412934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27518" marR="3387" indent="-19051">
              <a:lnSpc>
                <a:spcPts val="1473"/>
              </a:lnSpc>
              <a:spcBef>
                <a:spcPts val="220"/>
              </a:spcBef>
            </a:pPr>
            <a:r>
              <a:rPr sz="1333" spc="-3" dirty="0">
                <a:latin typeface="Trebuchet MS"/>
                <a:cs typeface="Trebuchet MS"/>
              </a:rPr>
              <a:t>J</a:t>
            </a:r>
            <a:r>
              <a:rPr sz="1333" dirty="0">
                <a:latin typeface="Trebuchet MS"/>
                <a:cs typeface="Trebuchet MS"/>
              </a:rPr>
              <a:t>o</a:t>
            </a:r>
            <a:r>
              <a:rPr sz="1333" spc="3" dirty="0">
                <a:latin typeface="Trebuchet MS"/>
                <a:cs typeface="Trebuchet MS"/>
              </a:rPr>
              <a:t>i</a:t>
            </a:r>
            <a:r>
              <a:rPr sz="1333" spc="-3" dirty="0">
                <a:latin typeface="Trebuchet MS"/>
                <a:cs typeface="Trebuchet MS"/>
              </a:rPr>
              <a:t>nt  dist.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31D268-632E-6F40-E71D-77DA24FA535B}"/>
              </a:ext>
            </a:extLst>
          </p:cNvPr>
          <p:cNvSpPr txBox="1"/>
          <p:nvPr/>
        </p:nvSpPr>
        <p:spPr>
          <a:xfrm>
            <a:off x="634882" y="5486400"/>
            <a:ext cx="6604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We do not have access to the x0 or intermediate distributions</a:t>
            </a:r>
          </a:p>
        </p:txBody>
      </p:sp>
      <p:sp>
        <p:nvSpPr>
          <p:cNvPr id="39" name="Date Placeholder 38">
            <a:extLst>
              <a:ext uri="{FF2B5EF4-FFF2-40B4-BE49-F238E27FC236}">
                <a16:creationId xmlns:a16="http://schemas.microsoft.com/office/drawing/2014/main" id="{BE5CB85F-2276-F6DB-6E80-7980973DF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A30D-AD9F-4CA3-A501-9DE742215DCC}" type="datetime1">
              <a:rPr lang="en-US" smtClean="0"/>
              <a:t>11/10/2025</a:t>
            </a:fld>
            <a:endParaRPr lang="en-US"/>
          </a:p>
        </p:txBody>
      </p: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CA873AFB-1E5C-8C48-D062-7C88C3666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CE2DDF44-D37B-09CA-557D-F19E7D70F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6543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A26F275-EF63-ECE8-2D02-52BEB3A16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8221" y="1676400"/>
            <a:ext cx="8147477" cy="335280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8696FD-B199-25A5-B506-F323935AE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75A3B-318D-4A46-BF0E-6E76C988974A}" type="datetime1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2B96D-AAAB-AF71-1C26-DDFFCBF3F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94C5C9-A62F-8B92-67C1-43DDFC954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C81DAF-CFA2-2327-3C8E-B8739810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3" dirty="0"/>
              <a:t>Forward Diffusion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1277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8800" y="677153"/>
            <a:ext cx="8077200" cy="562547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spcBef>
                <a:spcPts val="67"/>
              </a:spcBef>
            </a:pPr>
            <a:r>
              <a:rPr spc="-13" dirty="0"/>
              <a:t>Generative</a:t>
            </a:r>
            <a:r>
              <a:rPr spc="-27" dirty="0"/>
              <a:t> </a:t>
            </a:r>
            <a:r>
              <a:rPr spc="-13" dirty="0"/>
              <a:t>Learning</a:t>
            </a:r>
            <a:r>
              <a:rPr spc="-30" dirty="0"/>
              <a:t> </a:t>
            </a:r>
            <a:r>
              <a:rPr spc="-7" dirty="0"/>
              <a:t>by</a:t>
            </a:r>
            <a:r>
              <a:rPr spc="-27" dirty="0"/>
              <a:t> </a:t>
            </a:r>
            <a:r>
              <a:rPr spc="-13" dirty="0"/>
              <a:t>Denoising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6660" y="2070607"/>
            <a:ext cx="5379297" cy="24444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533" spc="7" dirty="0">
                <a:latin typeface="Trebuchet MS"/>
                <a:cs typeface="Trebuchet MS"/>
              </a:rPr>
              <a:t>Recall,</a:t>
            </a:r>
            <a:r>
              <a:rPr sz="1533" spc="1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that</a:t>
            </a:r>
            <a:r>
              <a:rPr sz="1533" spc="10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the</a:t>
            </a:r>
            <a:r>
              <a:rPr sz="1533" spc="1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diffusion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10" dirty="0">
                <a:latin typeface="Trebuchet MS"/>
                <a:cs typeface="Trebuchet MS"/>
              </a:rPr>
              <a:t>parameters </a:t>
            </a:r>
            <a:r>
              <a:rPr sz="1533" spc="7" dirty="0">
                <a:latin typeface="Trebuchet MS"/>
                <a:cs typeface="Trebuchet MS"/>
              </a:rPr>
              <a:t>are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designed</a:t>
            </a:r>
            <a:r>
              <a:rPr sz="1533" spc="1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such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that</a:t>
            </a:r>
            <a:endParaRPr sz="1533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6660" y="3001264"/>
            <a:ext cx="1119293" cy="72150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533" b="1" spc="7" dirty="0">
                <a:latin typeface="Trebuchet MS"/>
                <a:cs typeface="Trebuchet MS"/>
              </a:rPr>
              <a:t>Generation</a:t>
            </a:r>
            <a:r>
              <a:rPr sz="1533" spc="7" dirty="0">
                <a:latin typeface="Trebuchet MS"/>
                <a:cs typeface="Trebuchet MS"/>
              </a:rPr>
              <a:t>:</a:t>
            </a:r>
            <a:endParaRPr sz="1533">
              <a:latin typeface="Trebuchet MS"/>
              <a:cs typeface="Trebuchet MS"/>
            </a:endParaRPr>
          </a:p>
          <a:p>
            <a:pPr>
              <a:spcBef>
                <a:spcPts val="20"/>
              </a:spcBef>
            </a:pPr>
            <a:endParaRPr sz="1567">
              <a:latin typeface="Trebuchet MS"/>
              <a:cs typeface="Trebuchet MS"/>
            </a:endParaRPr>
          </a:p>
          <a:p>
            <a:pPr marL="8467"/>
            <a:r>
              <a:rPr sz="1533" spc="7" dirty="0">
                <a:latin typeface="Trebuchet MS"/>
                <a:cs typeface="Trebuchet MS"/>
              </a:rPr>
              <a:t>Sample</a:t>
            </a:r>
            <a:endParaRPr sz="1533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4542" y="2867106"/>
            <a:ext cx="5471231" cy="212628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000914" y="3676227"/>
            <a:ext cx="238337" cy="29587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867" spc="50" dirty="0">
                <a:latin typeface="Sitka Subheading"/>
                <a:cs typeface="Sitka Subheading"/>
              </a:rPr>
              <a:t>x</a:t>
            </a:r>
            <a:r>
              <a:rPr sz="1900" spc="75" baseline="-17543" dirty="0">
                <a:latin typeface="Palatino Linotype"/>
                <a:cs typeface="Palatino Linotype"/>
              </a:rPr>
              <a:t>t</a:t>
            </a:r>
            <a:endParaRPr sz="1900" baseline="-17543">
              <a:latin typeface="Palatino Linotype"/>
              <a:cs typeface="Palatino Linotyp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44519" y="4988898"/>
            <a:ext cx="564303" cy="29587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867" spc="-7" dirty="0">
                <a:latin typeface="Sitka Subheading"/>
                <a:cs typeface="Sitka Subheading"/>
              </a:rPr>
              <a:t>q(x</a:t>
            </a:r>
            <a:r>
              <a:rPr sz="1900" spc="-10" baseline="-17543" dirty="0">
                <a:latin typeface="Palatino Linotype"/>
                <a:cs typeface="Palatino Linotype"/>
              </a:rPr>
              <a:t>1</a:t>
            </a:r>
            <a:r>
              <a:rPr sz="1867" spc="-7" dirty="0">
                <a:latin typeface="Sitka Subheading"/>
                <a:cs typeface="Sitka Subheading"/>
              </a:rPr>
              <a:t>)</a:t>
            </a:r>
            <a:endParaRPr sz="1867">
              <a:latin typeface="Sitka Subheading"/>
              <a:cs typeface="Sitka Subheading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79552" y="4988898"/>
            <a:ext cx="564303" cy="29587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867" spc="-7" dirty="0">
                <a:latin typeface="Sitka Subheading"/>
                <a:cs typeface="Sitka Subheading"/>
              </a:rPr>
              <a:t>q(x</a:t>
            </a:r>
            <a:r>
              <a:rPr sz="1900" spc="-10" baseline="-17543" dirty="0">
                <a:latin typeface="Palatino Linotype"/>
                <a:cs typeface="Palatino Linotype"/>
              </a:rPr>
              <a:t>2</a:t>
            </a:r>
            <a:r>
              <a:rPr sz="1867" spc="-7" dirty="0">
                <a:latin typeface="Sitka Subheading"/>
                <a:cs typeface="Sitka Subheading"/>
              </a:rPr>
              <a:t>)</a:t>
            </a:r>
            <a:endParaRPr sz="1867">
              <a:latin typeface="Sitka Subheading"/>
              <a:cs typeface="Sitka Subheading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214587" y="4988898"/>
            <a:ext cx="564303" cy="29587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867" spc="-7" dirty="0">
                <a:latin typeface="Sitka Subheading"/>
                <a:cs typeface="Sitka Subheading"/>
              </a:rPr>
              <a:t>q(x</a:t>
            </a:r>
            <a:r>
              <a:rPr sz="1900" spc="-10" baseline="-17543" dirty="0">
                <a:latin typeface="Palatino Linotype"/>
                <a:cs typeface="Palatino Linotype"/>
              </a:rPr>
              <a:t>3</a:t>
            </a:r>
            <a:r>
              <a:rPr sz="1867" spc="-7" dirty="0">
                <a:latin typeface="Sitka Subheading"/>
                <a:cs typeface="Sitka Subheading"/>
              </a:rPr>
              <a:t>)</a:t>
            </a:r>
            <a:endParaRPr sz="1867">
              <a:latin typeface="Sitka Subheading"/>
              <a:cs typeface="Sitka Subheading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47371" y="2454318"/>
            <a:ext cx="2421043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spc="-7" dirty="0">
                <a:solidFill>
                  <a:srgbClr val="890C58"/>
                </a:solidFill>
                <a:latin typeface="Arial MT"/>
                <a:cs typeface="Arial MT"/>
              </a:rPr>
              <a:t>Diffused </a:t>
            </a:r>
            <a:r>
              <a:rPr sz="1600" spc="-3" dirty="0">
                <a:solidFill>
                  <a:srgbClr val="890C58"/>
                </a:solidFill>
                <a:latin typeface="Arial MT"/>
                <a:cs typeface="Arial MT"/>
              </a:rPr>
              <a:t>Data Distributions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59423" y="2080767"/>
            <a:ext cx="2060448" cy="239776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1440" y="3486912"/>
            <a:ext cx="1702816" cy="239775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0353472" y="5014638"/>
            <a:ext cx="186690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spc="400" dirty="0">
                <a:latin typeface="Bahnschrift"/>
                <a:cs typeface="Bahnschrift"/>
              </a:rPr>
              <a:t>…</a:t>
            </a:r>
            <a:endParaRPr sz="1600">
              <a:latin typeface="Bahnschrift"/>
              <a:cs typeface="Bahnschrift"/>
            </a:endParaRPr>
          </a:p>
        </p:txBody>
      </p:sp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26639" y="3960368"/>
            <a:ext cx="1780032" cy="231648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3111972" y="4262978"/>
            <a:ext cx="986790" cy="107527"/>
          </a:xfrm>
          <a:custGeom>
            <a:avLst/>
            <a:gdLst/>
            <a:ahLst/>
            <a:cxnLst/>
            <a:rect l="l" t="t" r="r" b="b"/>
            <a:pathLst>
              <a:path w="1480185" h="161290">
                <a:moveTo>
                  <a:pt x="1479626" y="0"/>
                </a:moveTo>
                <a:lnTo>
                  <a:pt x="1471954" y="31349"/>
                </a:lnTo>
                <a:lnTo>
                  <a:pt x="1451035" y="56949"/>
                </a:lnTo>
                <a:lnTo>
                  <a:pt x="1420006" y="74209"/>
                </a:lnTo>
                <a:lnTo>
                  <a:pt x="1382010" y="80538"/>
                </a:lnTo>
                <a:lnTo>
                  <a:pt x="825176" y="80538"/>
                </a:lnTo>
                <a:lnTo>
                  <a:pt x="787179" y="86867"/>
                </a:lnTo>
                <a:lnTo>
                  <a:pt x="756151" y="104127"/>
                </a:lnTo>
                <a:lnTo>
                  <a:pt x="735231" y="129727"/>
                </a:lnTo>
                <a:lnTo>
                  <a:pt x="727560" y="161077"/>
                </a:lnTo>
                <a:lnTo>
                  <a:pt x="719889" y="129727"/>
                </a:lnTo>
                <a:lnTo>
                  <a:pt x="698969" y="104127"/>
                </a:lnTo>
                <a:lnTo>
                  <a:pt x="667941" y="86867"/>
                </a:lnTo>
                <a:lnTo>
                  <a:pt x="629944" y="80538"/>
                </a:lnTo>
                <a:lnTo>
                  <a:pt x="97615" y="80538"/>
                </a:lnTo>
                <a:lnTo>
                  <a:pt x="59619" y="74209"/>
                </a:lnTo>
                <a:lnTo>
                  <a:pt x="28591" y="56949"/>
                </a:lnTo>
                <a:lnTo>
                  <a:pt x="7671" y="31349"/>
                </a:lnTo>
                <a:lnTo>
                  <a:pt x="0" y="0"/>
                </a:lnTo>
              </a:path>
            </a:pathLst>
          </a:custGeom>
          <a:ln w="9525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1" name="object 21"/>
          <p:cNvSpPr txBox="1"/>
          <p:nvPr/>
        </p:nvSpPr>
        <p:spPr>
          <a:xfrm>
            <a:off x="626660" y="3942080"/>
            <a:ext cx="3790527" cy="74195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533" spc="7" dirty="0">
                <a:latin typeface="Trebuchet MS"/>
                <a:cs typeface="Trebuchet MS"/>
              </a:rPr>
              <a:t>Iteratively</a:t>
            </a:r>
            <a:r>
              <a:rPr sz="1533" spc="-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sample</a:t>
            </a:r>
            <a:endParaRPr sz="1533">
              <a:latin typeface="Trebuchet MS"/>
              <a:cs typeface="Trebuchet MS"/>
            </a:endParaRPr>
          </a:p>
          <a:p>
            <a:pPr>
              <a:spcBef>
                <a:spcPts val="23"/>
              </a:spcBef>
            </a:pPr>
            <a:endParaRPr sz="1900">
              <a:latin typeface="Trebuchet MS"/>
              <a:cs typeface="Trebuchet MS"/>
            </a:endParaRPr>
          </a:p>
          <a:p>
            <a:pPr marL="2278917"/>
            <a:r>
              <a:rPr sz="1333" spc="-40" dirty="0">
                <a:latin typeface="Trebuchet MS"/>
                <a:cs typeface="Trebuchet MS"/>
              </a:rPr>
              <a:t>True</a:t>
            </a:r>
            <a:r>
              <a:rPr sz="1333" spc="-30" dirty="0">
                <a:latin typeface="Trebuchet MS"/>
                <a:cs typeface="Trebuchet MS"/>
              </a:rPr>
              <a:t> </a:t>
            </a:r>
            <a:r>
              <a:rPr sz="1333" spc="-3" dirty="0">
                <a:latin typeface="Trebuchet MS"/>
                <a:cs typeface="Trebuchet MS"/>
              </a:rPr>
              <a:t>Denoising</a:t>
            </a:r>
            <a:r>
              <a:rPr sz="1333" spc="-23" dirty="0">
                <a:latin typeface="Trebuchet MS"/>
                <a:cs typeface="Trebuchet MS"/>
              </a:rPr>
              <a:t> </a:t>
            </a:r>
            <a:r>
              <a:rPr sz="1333" spc="-3" dirty="0">
                <a:latin typeface="Trebuchet MS"/>
                <a:cs typeface="Trebuchet MS"/>
              </a:rPr>
              <a:t>Dist.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604390" y="5445745"/>
            <a:ext cx="751417" cy="127000"/>
          </a:xfrm>
          <a:custGeom>
            <a:avLst/>
            <a:gdLst/>
            <a:ahLst/>
            <a:cxnLst/>
            <a:rect l="l" t="t" r="r" b="b"/>
            <a:pathLst>
              <a:path w="1127125" h="190500">
                <a:moveTo>
                  <a:pt x="101365" y="57338"/>
                </a:moveTo>
                <a:lnTo>
                  <a:pt x="76951" y="86804"/>
                </a:lnTo>
                <a:lnTo>
                  <a:pt x="95567" y="99477"/>
                </a:lnTo>
                <a:lnTo>
                  <a:pt x="96519" y="100012"/>
                </a:lnTo>
                <a:lnTo>
                  <a:pt x="134899" y="117464"/>
                </a:lnTo>
                <a:lnTo>
                  <a:pt x="177203" y="133347"/>
                </a:lnTo>
                <a:lnTo>
                  <a:pt x="222694" y="147393"/>
                </a:lnTo>
                <a:lnTo>
                  <a:pt x="271068" y="159562"/>
                </a:lnTo>
                <a:lnTo>
                  <a:pt x="321970" y="169798"/>
                </a:lnTo>
                <a:lnTo>
                  <a:pt x="375069" y="178036"/>
                </a:lnTo>
                <a:lnTo>
                  <a:pt x="430021" y="184204"/>
                </a:lnTo>
                <a:lnTo>
                  <a:pt x="486486" y="188229"/>
                </a:lnTo>
                <a:lnTo>
                  <a:pt x="544093" y="190032"/>
                </a:lnTo>
                <a:lnTo>
                  <a:pt x="602513" y="189534"/>
                </a:lnTo>
                <a:lnTo>
                  <a:pt x="661390" y="186655"/>
                </a:lnTo>
                <a:lnTo>
                  <a:pt x="720369" y="181309"/>
                </a:lnTo>
                <a:lnTo>
                  <a:pt x="788657" y="171811"/>
                </a:lnTo>
                <a:lnTo>
                  <a:pt x="853312" y="159111"/>
                </a:lnTo>
                <a:lnTo>
                  <a:pt x="882679" y="151950"/>
                </a:lnTo>
                <a:lnTo>
                  <a:pt x="545274" y="151950"/>
                </a:lnTo>
                <a:lnTo>
                  <a:pt x="489178" y="150224"/>
                </a:lnTo>
                <a:lnTo>
                  <a:pt x="434263" y="146340"/>
                </a:lnTo>
                <a:lnTo>
                  <a:pt x="380898" y="140384"/>
                </a:lnTo>
                <a:lnTo>
                  <a:pt x="329463" y="132443"/>
                </a:lnTo>
                <a:lnTo>
                  <a:pt x="280339" y="122609"/>
                </a:lnTo>
                <a:lnTo>
                  <a:pt x="233908" y="110981"/>
                </a:lnTo>
                <a:lnTo>
                  <a:pt x="190550" y="97665"/>
                </a:lnTo>
                <a:lnTo>
                  <a:pt x="150672" y="82781"/>
                </a:lnTo>
                <a:lnTo>
                  <a:pt x="116780" y="67373"/>
                </a:lnTo>
                <a:lnTo>
                  <a:pt x="116103" y="67373"/>
                </a:lnTo>
                <a:lnTo>
                  <a:pt x="113271" y="65778"/>
                </a:lnTo>
                <a:lnTo>
                  <a:pt x="113760" y="65778"/>
                </a:lnTo>
                <a:lnTo>
                  <a:pt x="101365" y="57338"/>
                </a:lnTo>
                <a:close/>
              </a:path>
              <a:path w="1127125" h="190500">
                <a:moveTo>
                  <a:pt x="1098778" y="0"/>
                </a:moveTo>
                <a:lnTo>
                  <a:pt x="1058532" y="36174"/>
                </a:lnTo>
                <a:lnTo>
                  <a:pt x="1022261" y="58756"/>
                </a:lnTo>
                <a:lnTo>
                  <a:pt x="979131" y="79584"/>
                </a:lnTo>
                <a:lnTo>
                  <a:pt x="929779" y="98313"/>
                </a:lnTo>
                <a:lnTo>
                  <a:pt x="874814" y="114651"/>
                </a:lnTo>
                <a:lnTo>
                  <a:pt x="814831" y="128339"/>
                </a:lnTo>
                <a:lnTo>
                  <a:pt x="716914" y="143365"/>
                </a:lnTo>
                <a:lnTo>
                  <a:pt x="659523" y="148601"/>
                </a:lnTo>
                <a:lnTo>
                  <a:pt x="602183" y="151436"/>
                </a:lnTo>
                <a:lnTo>
                  <a:pt x="545274" y="151950"/>
                </a:lnTo>
                <a:lnTo>
                  <a:pt x="882679" y="151950"/>
                </a:lnTo>
                <a:lnTo>
                  <a:pt x="941260" y="134644"/>
                </a:lnTo>
                <a:lnTo>
                  <a:pt x="993355" y="114931"/>
                </a:lnTo>
                <a:lnTo>
                  <a:pt x="1039634" y="92661"/>
                </a:lnTo>
                <a:lnTo>
                  <a:pt x="1079601" y="67915"/>
                </a:lnTo>
                <a:lnTo>
                  <a:pt x="1112723" y="40681"/>
                </a:lnTo>
                <a:lnTo>
                  <a:pt x="1126528" y="26095"/>
                </a:lnTo>
                <a:lnTo>
                  <a:pt x="1098778" y="0"/>
                </a:lnTo>
                <a:close/>
              </a:path>
              <a:path w="1127125" h="190500">
                <a:moveTo>
                  <a:pt x="148780" y="109"/>
                </a:moveTo>
                <a:lnTo>
                  <a:pt x="0" y="534"/>
                </a:lnTo>
                <a:lnTo>
                  <a:pt x="27241" y="146803"/>
                </a:lnTo>
                <a:lnTo>
                  <a:pt x="76951" y="86804"/>
                </a:lnTo>
                <a:lnTo>
                  <a:pt x="62623" y="77049"/>
                </a:lnTo>
                <a:lnTo>
                  <a:pt x="84061" y="45556"/>
                </a:lnTo>
                <a:lnTo>
                  <a:pt x="111126" y="45556"/>
                </a:lnTo>
                <a:lnTo>
                  <a:pt x="148780" y="109"/>
                </a:lnTo>
                <a:close/>
              </a:path>
              <a:path w="1127125" h="190500">
                <a:moveTo>
                  <a:pt x="84061" y="45556"/>
                </a:moveTo>
                <a:lnTo>
                  <a:pt x="62623" y="77049"/>
                </a:lnTo>
                <a:lnTo>
                  <a:pt x="76951" y="86804"/>
                </a:lnTo>
                <a:lnTo>
                  <a:pt x="101365" y="57338"/>
                </a:lnTo>
                <a:lnTo>
                  <a:pt x="84061" y="45556"/>
                </a:lnTo>
                <a:close/>
              </a:path>
              <a:path w="1127125" h="190500">
                <a:moveTo>
                  <a:pt x="113271" y="65778"/>
                </a:moveTo>
                <a:lnTo>
                  <a:pt x="116103" y="67373"/>
                </a:lnTo>
                <a:lnTo>
                  <a:pt x="114743" y="66447"/>
                </a:lnTo>
                <a:lnTo>
                  <a:pt x="113271" y="65778"/>
                </a:lnTo>
                <a:close/>
              </a:path>
              <a:path w="1127125" h="190500">
                <a:moveTo>
                  <a:pt x="114743" y="66447"/>
                </a:moveTo>
                <a:lnTo>
                  <a:pt x="116103" y="67373"/>
                </a:lnTo>
                <a:lnTo>
                  <a:pt x="116780" y="67373"/>
                </a:lnTo>
                <a:lnTo>
                  <a:pt x="114743" y="66447"/>
                </a:lnTo>
                <a:close/>
              </a:path>
              <a:path w="1127125" h="190500">
                <a:moveTo>
                  <a:pt x="113760" y="65778"/>
                </a:moveTo>
                <a:lnTo>
                  <a:pt x="113271" y="65778"/>
                </a:lnTo>
                <a:lnTo>
                  <a:pt x="114743" y="66447"/>
                </a:lnTo>
                <a:lnTo>
                  <a:pt x="113760" y="65778"/>
                </a:lnTo>
                <a:close/>
              </a:path>
              <a:path w="1127125" h="190500">
                <a:moveTo>
                  <a:pt x="111126" y="45556"/>
                </a:moveTo>
                <a:lnTo>
                  <a:pt x="84061" y="45556"/>
                </a:lnTo>
                <a:lnTo>
                  <a:pt x="101365" y="57338"/>
                </a:lnTo>
                <a:lnTo>
                  <a:pt x="111126" y="45556"/>
                </a:lnTo>
                <a:close/>
              </a:path>
            </a:pathLst>
          </a:custGeom>
          <a:solidFill>
            <a:srgbClr val="B6476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3" name="object 23"/>
          <p:cNvSpPr/>
          <p:nvPr/>
        </p:nvSpPr>
        <p:spPr>
          <a:xfrm>
            <a:off x="9627234" y="5445745"/>
            <a:ext cx="751417" cy="127000"/>
          </a:xfrm>
          <a:custGeom>
            <a:avLst/>
            <a:gdLst/>
            <a:ahLst/>
            <a:cxnLst/>
            <a:rect l="l" t="t" r="r" b="b"/>
            <a:pathLst>
              <a:path w="1127125" h="190500">
                <a:moveTo>
                  <a:pt x="101367" y="57335"/>
                </a:moveTo>
                <a:lnTo>
                  <a:pt x="76951" y="86804"/>
                </a:lnTo>
                <a:lnTo>
                  <a:pt x="95567" y="99477"/>
                </a:lnTo>
                <a:lnTo>
                  <a:pt x="96519" y="100012"/>
                </a:lnTo>
                <a:lnTo>
                  <a:pt x="134899" y="117464"/>
                </a:lnTo>
                <a:lnTo>
                  <a:pt x="177203" y="133347"/>
                </a:lnTo>
                <a:lnTo>
                  <a:pt x="222694" y="147393"/>
                </a:lnTo>
                <a:lnTo>
                  <a:pt x="271068" y="159562"/>
                </a:lnTo>
                <a:lnTo>
                  <a:pt x="321970" y="169798"/>
                </a:lnTo>
                <a:lnTo>
                  <a:pt x="375081" y="178036"/>
                </a:lnTo>
                <a:lnTo>
                  <a:pt x="430034" y="184204"/>
                </a:lnTo>
                <a:lnTo>
                  <a:pt x="486486" y="188229"/>
                </a:lnTo>
                <a:lnTo>
                  <a:pt x="544093" y="190032"/>
                </a:lnTo>
                <a:lnTo>
                  <a:pt x="602513" y="189534"/>
                </a:lnTo>
                <a:lnTo>
                  <a:pt x="661390" y="186655"/>
                </a:lnTo>
                <a:lnTo>
                  <a:pt x="720369" y="181309"/>
                </a:lnTo>
                <a:lnTo>
                  <a:pt x="788669" y="171811"/>
                </a:lnTo>
                <a:lnTo>
                  <a:pt x="853325" y="159111"/>
                </a:lnTo>
                <a:lnTo>
                  <a:pt x="882680" y="151950"/>
                </a:lnTo>
                <a:lnTo>
                  <a:pt x="545274" y="151950"/>
                </a:lnTo>
                <a:lnTo>
                  <a:pt x="489178" y="150224"/>
                </a:lnTo>
                <a:lnTo>
                  <a:pt x="434263" y="146340"/>
                </a:lnTo>
                <a:lnTo>
                  <a:pt x="380898" y="140384"/>
                </a:lnTo>
                <a:lnTo>
                  <a:pt x="329476" y="132443"/>
                </a:lnTo>
                <a:lnTo>
                  <a:pt x="280352" y="122609"/>
                </a:lnTo>
                <a:lnTo>
                  <a:pt x="233908" y="110981"/>
                </a:lnTo>
                <a:lnTo>
                  <a:pt x="190563" y="97665"/>
                </a:lnTo>
                <a:lnTo>
                  <a:pt x="150672" y="82781"/>
                </a:lnTo>
                <a:lnTo>
                  <a:pt x="116780" y="67373"/>
                </a:lnTo>
                <a:lnTo>
                  <a:pt x="116116" y="67373"/>
                </a:lnTo>
                <a:lnTo>
                  <a:pt x="113271" y="65778"/>
                </a:lnTo>
                <a:lnTo>
                  <a:pt x="113772" y="65778"/>
                </a:lnTo>
                <a:lnTo>
                  <a:pt x="101367" y="57335"/>
                </a:lnTo>
                <a:close/>
              </a:path>
              <a:path w="1127125" h="190500">
                <a:moveTo>
                  <a:pt x="1098778" y="0"/>
                </a:moveTo>
                <a:lnTo>
                  <a:pt x="1058532" y="36174"/>
                </a:lnTo>
                <a:lnTo>
                  <a:pt x="1022261" y="58756"/>
                </a:lnTo>
                <a:lnTo>
                  <a:pt x="979144" y="79584"/>
                </a:lnTo>
                <a:lnTo>
                  <a:pt x="929779" y="98313"/>
                </a:lnTo>
                <a:lnTo>
                  <a:pt x="874814" y="114651"/>
                </a:lnTo>
                <a:lnTo>
                  <a:pt x="814831" y="128339"/>
                </a:lnTo>
                <a:lnTo>
                  <a:pt x="716927" y="143365"/>
                </a:lnTo>
                <a:lnTo>
                  <a:pt x="659523" y="148601"/>
                </a:lnTo>
                <a:lnTo>
                  <a:pt x="602183" y="151436"/>
                </a:lnTo>
                <a:lnTo>
                  <a:pt x="545274" y="151950"/>
                </a:lnTo>
                <a:lnTo>
                  <a:pt x="882680" y="151950"/>
                </a:lnTo>
                <a:lnTo>
                  <a:pt x="941260" y="134644"/>
                </a:lnTo>
                <a:lnTo>
                  <a:pt x="993355" y="114931"/>
                </a:lnTo>
                <a:lnTo>
                  <a:pt x="1039647" y="92661"/>
                </a:lnTo>
                <a:lnTo>
                  <a:pt x="1079601" y="67915"/>
                </a:lnTo>
                <a:lnTo>
                  <a:pt x="1112723" y="40681"/>
                </a:lnTo>
                <a:lnTo>
                  <a:pt x="1126540" y="26095"/>
                </a:lnTo>
                <a:lnTo>
                  <a:pt x="1098778" y="0"/>
                </a:lnTo>
                <a:close/>
              </a:path>
              <a:path w="1127125" h="190500">
                <a:moveTo>
                  <a:pt x="148780" y="109"/>
                </a:moveTo>
                <a:lnTo>
                  <a:pt x="0" y="534"/>
                </a:lnTo>
                <a:lnTo>
                  <a:pt x="27241" y="146803"/>
                </a:lnTo>
                <a:lnTo>
                  <a:pt x="76951" y="86804"/>
                </a:lnTo>
                <a:lnTo>
                  <a:pt x="62623" y="77049"/>
                </a:lnTo>
                <a:lnTo>
                  <a:pt x="84061" y="45556"/>
                </a:lnTo>
                <a:lnTo>
                  <a:pt x="111126" y="45556"/>
                </a:lnTo>
                <a:lnTo>
                  <a:pt x="148780" y="109"/>
                </a:lnTo>
                <a:close/>
              </a:path>
              <a:path w="1127125" h="190500">
                <a:moveTo>
                  <a:pt x="84061" y="45556"/>
                </a:moveTo>
                <a:lnTo>
                  <a:pt x="62623" y="77049"/>
                </a:lnTo>
                <a:lnTo>
                  <a:pt x="76951" y="86804"/>
                </a:lnTo>
                <a:lnTo>
                  <a:pt x="101367" y="57335"/>
                </a:lnTo>
                <a:lnTo>
                  <a:pt x="84061" y="45556"/>
                </a:lnTo>
                <a:close/>
              </a:path>
              <a:path w="1127125" h="190500">
                <a:moveTo>
                  <a:pt x="113271" y="65778"/>
                </a:moveTo>
                <a:lnTo>
                  <a:pt x="116116" y="67373"/>
                </a:lnTo>
                <a:lnTo>
                  <a:pt x="114780" y="66464"/>
                </a:lnTo>
                <a:lnTo>
                  <a:pt x="113271" y="65778"/>
                </a:lnTo>
                <a:close/>
              </a:path>
              <a:path w="1127125" h="190500">
                <a:moveTo>
                  <a:pt x="114780" y="66464"/>
                </a:moveTo>
                <a:lnTo>
                  <a:pt x="116116" y="67373"/>
                </a:lnTo>
                <a:lnTo>
                  <a:pt x="116780" y="67373"/>
                </a:lnTo>
                <a:lnTo>
                  <a:pt x="114780" y="66464"/>
                </a:lnTo>
                <a:close/>
              </a:path>
              <a:path w="1127125" h="190500">
                <a:moveTo>
                  <a:pt x="113772" y="65778"/>
                </a:moveTo>
                <a:lnTo>
                  <a:pt x="113271" y="65778"/>
                </a:lnTo>
                <a:lnTo>
                  <a:pt x="114780" y="66464"/>
                </a:lnTo>
                <a:lnTo>
                  <a:pt x="113772" y="65778"/>
                </a:lnTo>
                <a:close/>
              </a:path>
              <a:path w="1127125" h="190500">
                <a:moveTo>
                  <a:pt x="111126" y="45556"/>
                </a:moveTo>
                <a:lnTo>
                  <a:pt x="84061" y="45556"/>
                </a:lnTo>
                <a:lnTo>
                  <a:pt x="101367" y="57335"/>
                </a:lnTo>
                <a:lnTo>
                  <a:pt x="111126" y="45556"/>
                </a:lnTo>
                <a:close/>
              </a:path>
            </a:pathLst>
          </a:custGeom>
          <a:solidFill>
            <a:srgbClr val="B6476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4" name="object 24"/>
          <p:cNvSpPr/>
          <p:nvPr/>
        </p:nvSpPr>
        <p:spPr>
          <a:xfrm>
            <a:off x="8650080" y="5445745"/>
            <a:ext cx="751417" cy="127000"/>
          </a:xfrm>
          <a:custGeom>
            <a:avLst/>
            <a:gdLst/>
            <a:ahLst/>
            <a:cxnLst/>
            <a:rect l="l" t="t" r="r" b="b"/>
            <a:pathLst>
              <a:path w="1127125" h="190500">
                <a:moveTo>
                  <a:pt x="101372" y="57334"/>
                </a:moveTo>
                <a:lnTo>
                  <a:pt x="76956" y="86807"/>
                </a:lnTo>
                <a:lnTo>
                  <a:pt x="95567" y="99477"/>
                </a:lnTo>
                <a:lnTo>
                  <a:pt x="96519" y="100012"/>
                </a:lnTo>
                <a:lnTo>
                  <a:pt x="134899" y="117464"/>
                </a:lnTo>
                <a:lnTo>
                  <a:pt x="177203" y="133347"/>
                </a:lnTo>
                <a:lnTo>
                  <a:pt x="222707" y="147393"/>
                </a:lnTo>
                <a:lnTo>
                  <a:pt x="271068" y="159562"/>
                </a:lnTo>
                <a:lnTo>
                  <a:pt x="321983" y="169798"/>
                </a:lnTo>
                <a:lnTo>
                  <a:pt x="375081" y="178036"/>
                </a:lnTo>
                <a:lnTo>
                  <a:pt x="430034" y="184204"/>
                </a:lnTo>
                <a:lnTo>
                  <a:pt x="486486" y="188229"/>
                </a:lnTo>
                <a:lnTo>
                  <a:pt x="544106" y="190032"/>
                </a:lnTo>
                <a:lnTo>
                  <a:pt x="602526" y="189534"/>
                </a:lnTo>
                <a:lnTo>
                  <a:pt x="661390" y="186655"/>
                </a:lnTo>
                <a:lnTo>
                  <a:pt x="720369" y="181309"/>
                </a:lnTo>
                <a:lnTo>
                  <a:pt x="788669" y="171811"/>
                </a:lnTo>
                <a:lnTo>
                  <a:pt x="853325" y="159111"/>
                </a:lnTo>
                <a:lnTo>
                  <a:pt x="882680" y="151950"/>
                </a:lnTo>
                <a:lnTo>
                  <a:pt x="545287" y="151950"/>
                </a:lnTo>
                <a:lnTo>
                  <a:pt x="489191" y="150224"/>
                </a:lnTo>
                <a:lnTo>
                  <a:pt x="434276" y="146340"/>
                </a:lnTo>
                <a:lnTo>
                  <a:pt x="380911" y="140384"/>
                </a:lnTo>
                <a:lnTo>
                  <a:pt x="329476" y="132443"/>
                </a:lnTo>
                <a:lnTo>
                  <a:pt x="280352" y="122609"/>
                </a:lnTo>
                <a:lnTo>
                  <a:pt x="233921" y="110981"/>
                </a:lnTo>
                <a:lnTo>
                  <a:pt x="190563" y="97665"/>
                </a:lnTo>
                <a:lnTo>
                  <a:pt x="150672" y="82781"/>
                </a:lnTo>
                <a:lnTo>
                  <a:pt x="116791" y="67373"/>
                </a:lnTo>
                <a:lnTo>
                  <a:pt x="116116" y="67373"/>
                </a:lnTo>
                <a:lnTo>
                  <a:pt x="113284" y="65778"/>
                </a:lnTo>
                <a:lnTo>
                  <a:pt x="113773" y="65778"/>
                </a:lnTo>
                <a:lnTo>
                  <a:pt x="101372" y="57334"/>
                </a:lnTo>
                <a:close/>
              </a:path>
              <a:path w="1127125" h="190500">
                <a:moveTo>
                  <a:pt x="1098778" y="0"/>
                </a:moveTo>
                <a:lnTo>
                  <a:pt x="1058532" y="36174"/>
                </a:lnTo>
                <a:lnTo>
                  <a:pt x="1022261" y="58756"/>
                </a:lnTo>
                <a:lnTo>
                  <a:pt x="979144" y="79584"/>
                </a:lnTo>
                <a:lnTo>
                  <a:pt x="929792" y="98313"/>
                </a:lnTo>
                <a:lnTo>
                  <a:pt x="874814" y="114651"/>
                </a:lnTo>
                <a:lnTo>
                  <a:pt x="814832" y="128339"/>
                </a:lnTo>
                <a:lnTo>
                  <a:pt x="716927" y="143365"/>
                </a:lnTo>
                <a:lnTo>
                  <a:pt x="659523" y="148601"/>
                </a:lnTo>
                <a:lnTo>
                  <a:pt x="602183" y="151436"/>
                </a:lnTo>
                <a:lnTo>
                  <a:pt x="545287" y="151950"/>
                </a:lnTo>
                <a:lnTo>
                  <a:pt x="882680" y="151950"/>
                </a:lnTo>
                <a:lnTo>
                  <a:pt x="941260" y="134644"/>
                </a:lnTo>
                <a:lnTo>
                  <a:pt x="993368" y="114931"/>
                </a:lnTo>
                <a:lnTo>
                  <a:pt x="1039647" y="92661"/>
                </a:lnTo>
                <a:lnTo>
                  <a:pt x="1079601" y="67915"/>
                </a:lnTo>
                <a:lnTo>
                  <a:pt x="1112723" y="40681"/>
                </a:lnTo>
                <a:lnTo>
                  <a:pt x="1126540" y="26095"/>
                </a:lnTo>
                <a:lnTo>
                  <a:pt x="1098778" y="0"/>
                </a:lnTo>
                <a:close/>
              </a:path>
              <a:path w="1127125" h="190500">
                <a:moveTo>
                  <a:pt x="148780" y="109"/>
                </a:moveTo>
                <a:lnTo>
                  <a:pt x="0" y="534"/>
                </a:lnTo>
                <a:lnTo>
                  <a:pt x="27254" y="146803"/>
                </a:lnTo>
                <a:lnTo>
                  <a:pt x="76956" y="86807"/>
                </a:lnTo>
                <a:lnTo>
                  <a:pt x="62623" y="77049"/>
                </a:lnTo>
                <a:lnTo>
                  <a:pt x="84073" y="45556"/>
                </a:lnTo>
                <a:lnTo>
                  <a:pt x="111130" y="45556"/>
                </a:lnTo>
                <a:lnTo>
                  <a:pt x="148780" y="109"/>
                </a:lnTo>
                <a:close/>
              </a:path>
              <a:path w="1127125" h="190500">
                <a:moveTo>
                  <a:pt x="84073" y="45556"/>
                </a:moveTo>
                <a:lnTo>
                  <a:pt x="62623" y="77049"/>
                </a:lnTo>
                <a:lnTo>
                  <a:pt x="76956" y="86807"/>
                </a:lnTo>
                <a:lnTo>
                  <a:pt x="101372" y="57334"/>
                </a:lnTo>
                <a:lnTo>
                  <a:pt x="84073" y="45556"/>
                </a:lnTo>
                <a:close/>
              </a:path>
              <a:path w="1127125" h="190500">
                <a:moveTo>
                  <a:pt x="113284" y="65778"/>
                </a:moveTo>
                <a:lnTo>
                  <a:pt x="116116" y="67373"/>
                </a:lnTo>
                <a:lnTo>
                  <a:pt x="114757" y="66448"/>
                </a:lnTo>
                <a:lnTo>
                  <a:pt x="113284" y="65778"/>
                </a:lnTo>
                <a:close/>
              </a:path>
              <a:path w="1127125" h="190500">
                <a:moveTo>
                  <a:pt x="114757" y="66448"/>
                </a:moveTo>
                <a:lnTo>
                  <a:pt x="116116" y="67373"/>
                </a:lnTo>
                <a:lnTo>
                  <a:pt x="116791" y="67373"/>
                </a:lnTo>
                <a:lnTo>
                  <a:pt x="114757" y="66448"/>
                </a:lnTo>
                <a:close/>
              </a:path>
              <a:path w="1127125" h="190500">
                <a:moveTo>
                  <a:pt x="113773" y="65778"/>
                </a:moveTo>
                <a:lnTo>
                  <a:pt x="113284" y="65778"/>
                </a:lnTo>
                <a:lnTo>
                  <a:pt x="114757" y="66448"/>
                </a:lnTo>
                <a:lnTo>
                  <a:pt x="113773" y="65778"/>
                </a:lnTo>
                <a:close/>
              </a:path>
              <a:path w="1127125" h="190500">
                <a:moveTo>
                  <a:pt x="111130" y="45556"/>
                </a:moveTo>
                <a:lnTo>
                  <a:pt x="84073" y="45556"/>
                </a:lnTo>
                <a:lnTo>
                  <a:pt x="101372" y="57334"/>
                </a:lnTo>
                <a:lnTo>
                  <a:pt x="111130" y="45556"/>
                </a:lnTo>
                <a:close/>
              </a:path>
            </a:pathLst>
          </a:custGeom>
          <a:solidFill>
            <a:srgbClr val="B6476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5" name="object 25"/>
          <p:cNvSpPr/>
          <p:nvPr/>
        </p:nvSpPr>
        <p:spPr>
          <a:xfrm>
            <a:off x="7672928" y="5445745"/>
            <a:ext cx="751417" cy="127000"/>
          </a:xfrm>
          <a:custGeom>
            <a:avLst/>
            <a:gdLst/>
            <a:ahLst/>
            <a:cxnLst/>
            <a:rect l="l" t="t" r="r" b="b"/>
            <a:pathLst>
              <a:path w="1127125" h="190500">
                <a:moveTo>
                  <a:pt x="101372" y="57336"/>
                </a:moveTo>
                <a:lnTo>
                  <a:pt x="76956" y="86806"/>
                </a:lnTo>
                <a:lnTo>
                  <a:pt x="95570" y="99477"/>
                </a:lnTo>
                <a:lnTo>
                  <a:pt x="96520" y="100012"/>
                </a:lnTo>
                <a:lnTo>
                  <a:pt x="134904" y="117464"/>
                </a:lnTo>
                <a:lnTo>
                  <a:pt x="177203" y="133347"/>
                </a:lnTo>
                <a:lnTo>
                  <a:pt x="222703" y="147393"/>
                </a:lnTo>
                <a:lnTo>
                  <a:pt x="271073" y="159562"/>
                </a:lnTo>
                <a:lnTo>
                  <a:pt x="321979" y="169798"/>
                </a:lnTo>
                <a:lnTo>
                  <a:pt x="375079" y="178036"/>
                </a:lnTo>
                <a:lnTo>
                  <a:pt x="430030" y="184204"/>
                </a:lnTo>
                <a:lnTo>
                  <a:pt x="486487" y="188229"/>
                </a:lnTo>
                <a:lnTo>
                  <a:pt x="544099" y="190032"/>
                </a:lnTo>
                <a:lnTo>
                  <a:pt x="602519" y="189534"/>
                </a:lnTo>
                <a:lnTo>
                  <a:pt x="661394" y="186655"/>
                </a:lnTo>
                <a:lnTo>
                  <a:pt x="720374" y="181309"/>
                </a:lnTo>
                <a:lnTo>
                  <a:pt x="788667" y="171811"/>
                </a:lnTo>
                <a:lnTo>
                  <a:pt x="853323" y="159111"/>
                </a:lnTo>
                <a:lnTo>
                  <a:pt x="882679" y="151950"/>
                </a:lnTo>
                <a:lnTo>
                  <a:pt x="545282" y="151950"/>
                </a:lnTo>
                <a:lnTo>
                  <a:pt x="489186" y="150224"/>
                </a:lnTo>
                <a:lnTo>
                  <a:pt x="434268" y="146340"/>
                </a:lnTo>
                <a:lnTo>
                  <a:pt x="380907" y="140384"/>
                </a:lnTo>
                <a:lnTo>
                  <a:pt x="329473" y="132443"/>
                </a:lnTo>
                <a:lnTo>
                  <a:pt x="280349" y="122609"/>
                </a:lnTo>
                <a:lnTo>
                  <a:pt x="233916" y="110981"/>
                </a:lnTo>
                <a:lnTo>
                  <a:pt x="190559" y="97665"/>
                </a:lnTo>
                <a:lnTo>
                  <a:pt x="150674" y="82781"/>
                </a:lnTo>
                <a:lnTo>
                  <a:pt x="116786" y="67373"/>
                </a:lnTo>
                <a:lnTo>
                  <a:pt x="116113" y="67373"/>
                </a:lnTo>
                <a:lnTo>
                  <a:pt x="113277" y="65778"/>
                </a:lnTo>
                <a:lnTo>
                  <a:pt x="113770" y="65778"/>
                </a:lnTo>
                <a:lnTo>
                  <a:pt x="101372" y="57336"/>
                </a:lnTo>
                <a:close/>
              </a:path>
              <a:path w="1127125" h="190500">
                <a:moveTo>
                  <a:pt x="1098779" y="0"/>
                </a:moveTo>
                <a:lnTo>
                  <a:pt x="1058531" y="36174"/>
                </a:lnTo>
                <a:lnTo>
                  <a:pt x="1022264" y="58756"/>
                </a:lnTo>
                <a:lnTo>
                  <a:pt x="979143" y="79584"/>
                </a:lnTo>
                <a:lnTo>
                  <a:pt x="929787" y="98313"/>
                </a:lnTo>
                <a:lnTo>
                  <a:pt x="874815" y="114651"/>
                </a:lnTo>
                <a:lnTo>
                  <a:pt x="814833" y="128339"/>
                </a:lnTo>
                <a:lnTo>
                  <a:pt x="716925" y="143365"/>
                </a:lnTo>
                <a:lnTo>
                  <a:pt x="659523" y="148601"/>
                </a:lnTo>
                <a:lnTo>
                  <a:pt x="602185" y="151436"/>
                </a:lnTo>
                <a:lnTo>
                  <a:pt x="545282" y="151950"/>
                </a:lnTo>
                <a:lnTo>
                  <a:pt x="882679" y="151950"/>
                </a:lnTo>
                <a:lnTo>
                  <a:pt x="941264" y="134644"/>
                </a:lnTo>
                <a:lnTo>
                  <a:pt x="993362" y="114931"/>
                </a:lnTo>
                <a:lnTo>
                  <a:pt x="1039643" y="92661"/>
                </a:lnTo>
                <a:lnTo>
                  <a:pt x="1079606" y="67915"/>
                </a:lnTo>
                <a:lnTo>
                  <a:pt x="1112728" y="40681"/>
                </a:lnTo>
                <a:lnTo>
                  <a:pt x="1126539" y="26095"/>
                </a:lnTo>
                <a:lnTo>
                  <a:pt x="1098779" y="0"/>
                </a:lnTo>
                <a:close/>
              </a:path>
              <a:path w="1127125" h="190500">
                <a:moveTo>
                  <a:pt x="148785" y="109"/>
                </a:moveTo>
                <a:lnTo>
                  <a:pt x="0" y="534"/>
                </a:lnTo>
                <a:lnTo>
                  <a:pt x="27249" y="146803"/>
                </a:lnTo>
                <a:lnTo>
                  <a:pt x="76956" y="86806"/>
                </a:lnTo>
                <a:lnTo>
                  <a:pt x="62626" y="77049"/>
                </a:lnTo>
                <a:lnTo>
                  <a:pt x="84068" y="45556"/>
                </a:lnTo>
                <a:lnTo>
                  <a:pt x="111132" y="45556"/>
                </a:lnTo>
                <a:lnTo>
                  <a:pt x="148785" y="109"/>
                </a:lnTo>
                <a:close/>
              </a:path>
              <a:path w="1127125" h="190500">
                <a:moveTo>
                  <a:pt x="84068" y="45556"/>
                </a:moveTo>
                <a:lnTo>
                  <a:pt x="62626" y="77049"/>
                </a:lnTo>
                <a:lnTo>
                  <a:pt x="76956" y="86806"/>
                </a:lnTo>
                <a:lnTo>
                  <a:pt x="101372" y="57336"/>
                </a:lnTo>
                <a:lnTo>
                  <a:pt x="84068" y="45556"/>
                </a:lnTo>
                <a:close/>
              </a:path>
              <a:path w="1127125" h="190500">
                <a:moveTo>
                  <a:pt x="113277" y="65778"/>
                </a:moveTo>
                <a:lnTo>
                  <a:pt x="116113" y="67373"/>
                </a:lnTo>
                <a:lnTo>
                  <a:pt x="114761" y="66453"/>
                </a:lnTo>
                <a:lnTo>
                  <a:pt x="113277" y="65778"/>
                </a:lnTo>
                <a:close/>
              </a:path>
              <a:path w="1127125" h="190500">
                <a:moveTo>
                  <a:pt x="114761" y="66453"/>
                </a:moveTo>
                <a:lnTo>
                  <a:pt x="116113" y="67373"/>
                </a:lnTo>
                <a:lnTo>
                  <a:pt x="116786" y="67373"/>
                </a:lnTo>
                <a:lnTo>
                  <a:pt x="114761" y="66453"/>
                </a:lnTo>
                <a:close/>
              </a:path>
              <a:path w="1127125" h="190500">
                <a:moveTo>
                  <a:pt x="113770" y="65778"/>
                </a:moveTo>
                <a:lnTo>
                  <a:pt x="113277" y="65778"/>
                </a:lnTo>
                <a:lnTo>
                  <a:pt x="114761" y="66453"/>
                </a:lnTo>
                <a:lnTo>
                  <a:pt x="113770" y="65778"/>
                </a:lnTo>
                <a:close/>
              </a:path>
              <a:path w="1127125" h="190500">
                <a:moveTo>
                  <a:pt x="111132" y="45556"/>
                </a:moveTo>
                <a:lnTo>
                  <a:pt x="84068" y="45556"/>
                </a:lnTo>
                <a:lnTo>
                  <a:pt x="101372" y="57336"/>
                </a:lnTo>
                <a:lnTo>
                  <a:pt x="111132" y="45556"/>
                </a:lnTo>
                <a:close/>
              </a:path>
            </a:pathLst>
          </a:custGeom>
          <a:solidFill>
            <a:srgbClr val="B6476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6" name="object 26"/>
          <p:cNvSpPr/>
          <p:nvPr/>
        </p:nvSpPr>
        <p:spPr>
          <a:xfrm>
            <a:off x="6695775" y="5445745"/>
            <a:ext cx="751417" cy="127000"/>
          </a:xfrm>
          <a:custGeom>
            <a:avLst/>
            <a:gdLst/>
            <a:ahLst/>
            <a:cxnLst/>
            <a:rect l="l" t="t" r="r" b="b"/>
            <a:pathLst>
              <a:path w="1127125" h="190500">
                <a:moveTo>
                  <a:pt x="101371" y="57336"/>
                </a:moveTo>
                <a:lnTo>
                  <a:pt x="76955" y="86805"/>
                </a:lnTo>
                <a:lnTo>
                  <a:pt x="95568" y="99477"/>
                </a:lnTo>
                <a:lnTo>
                  <a:pt x="96518" y="100012"/>
                </a:lnTo>
                <a:lnTo>
                  <a:pt x="134903" y="117464"/>
                </a:lnTo>
                <a:lnTo>
                  <a:pt x="177201" y="133347"/>
                </a:lnTo>
                <a:lnTo>
                  <a:pt x="222702" y="147393"/>
                </a:lnTo>
                <a:lnTo>
                  <a:pt x="271072" y="159562"/>
                </a:lnTo>
                <a:lnTo>
                  <a:pt x="321978" y="169798"/>
                </a:lnTo>
                <a:lnTo>
                  <a:pt x="375079" y="178036"/>
                </a:lnTo>
                <a:lnTo>
                  <a:pt x="430030" y="184204"/>
                </a:lnTo>
                <a:lnTo>
                  <a:pt x="486486" y="188229"/>
                </a:lnTo>
                <a:lnTo>
                  <a:pt x="544099" y="190032"/>
                </a:lnTo>
                <a:lnTo>
                  <a:pt x="602518" y="189534"/>
                </a:lnTo>
                <a:lnTo>
                  <a:pt x="661394" y="186655"/>
                </a:lnTo>
                <a:lnTo>
                  <a:pt x="720374" y="181309"/>
                </a:lnTo>
                <a:lnTo>
                  <a:pt x="788667" y="171811"/>
                </a:lnTo>
                <a:lnTo>
                  <a:pt x="853321" y="159111"/>
                </a:lnTo>
                <a:lnTo>
                  <a:pt x="882678" y="151950"/>
                </a:lnTo>
                <a:lnTo>
                  <a:pt x="545280" y="151950"/>
                </a:lnTo>
                <a:lnTo>
                  <a:pt x="489184" y="150224"/>
                </a:lnTo>
                <a:lnTo>
                  <a:pt x="434268" y="146340"/>
                </a:lnTo>
                <a:lnTo>
                  <a:pt x="380906" y="140384"/>
                </a:lnTo>
                <a:lnTo>
                  <a:pt x="329473" y="132443"/>
                </a:lnTo>
                <a:lnTo>
                  <a:pt x="280348" y="122609"/>
                </a:lnTo>
                <a:lnTo>
                  <a:pt x="233914" y="110981"/>
                </a:lnTo>
                <a:lnTo>
                  <a:pt x="190559" y="97665"/>
                </a:lnTo>
                <a:lnTo>
                  <a:pt x="150672" y="82781"/>
                </a:lnTo>
                <a:lnTo>
                  <a:pt x="116785" y="67373"/>
                </a:lnTo>
                <a:lnTo>
                  <a:pt x="116113" y="67373"/>
                </a:lnTo>
                <a:lnTo>
                  <a:pt x="113277" y="65778"/>
                </a:lnTo>
                <a:lnTo>
                  <a:pt x="113770" y="65778"/>
                </a:lnTo>
                <a:lnTo>
                  <a:pt x="101371" y="57336"/>
                </a:lnTo>
                <a:close/>
              </a:path>
              <a:path w="1127125" h="190500">
                <a:moveTo>
                  <a:pt x="1098778" y="0"/>
                </a:moveTo>
                <a:lnTo>
                  <a:pt x="1058531" y="36174"/>
                </a:lnTo>
                <a:lnTo>
                  <a:pt x="1022264" y="58756"/>
                </a:lnTo>
                <a:lnTo>
                  <a:pt x="979142" y="79584"/>
                </a:lnTo>
                <a:lnTo>
                  <a:pt x="929787" y="98313"/>
                </a:lnTo>
                <a:lnTo>
                  <a:pt x="874815" y="114651"/>
                </a:lnTo>
                <a:lnTo>
                  <a:pt x="814833" y="128339"/>
                </a:lnTo>
                <a:lnTo>
                  <a:pt x="716923" y="143365"/>
                </a:lnTo>
                <a:lnTo>
                  <a:pt x="659522" y="148601"/>
                </a:lnTo>
                <a:lnTo>
                  <a:pt x="602184" y="151436"/>
                </a:lnTo>
                <a:lnTo>
                  <a:pt x="545280" y="151950"/>
                </a:lnTo>
                <a:lnTo>
                  <a:pt x="882678" y="151950"/>
                </a:lnTo>
                <a:lnTo>
                  <a:pt x="941263" y="134644"/>
                </a:lnTo>
                <a:lnTo>
                  <a:pt x="993362" y="114931"/>
                </a:lnTo>
                <a:lnTo>
                  <a:pt x="1039643" y="92661"/>
                </a:lnTo>
                <a:lnTo>
                  <a:pt x="1079605" y="67915"/>
                </a:lnTo>
                <a:lnTo>
                  <a:pt x="1112728" y="40681"/>
                </a:lnTo>
                <a:lnTo>
                  <a:pt x="1126538" y="26095"/>
                </a:lnTo>
                <a:lnTo>
                  <a:pt x="1098778" y="0"/>
                </a:lnTo>
                <a:close/>
              </a:path>
              <a:path w="1127125" h="190500">
                <a:moveTo>
                  <a:pt x="148784" y="109"/>
                </a:moveTo>
                <a:lnTo>
                  <a:pt x="0" y="534"/>
                </a:lnTo>
                <a:lnTo>
                  <a:pt x="27247" y="146803"/>
                </a:lnTo>
                <a:lnTo>
                  <a:pt x="76955" y="86805"/>
                </a:lnTo>
                <a:lnTo>
                  <a:pt x="62626" y="77049"/>
                </a:lnTo>
                <a:lnTo>
                  <a:pt x="84067" y="45556"/>
                </a:lnTo>
                <a:lnTo>
                  <a:pt x="111131" y="45556"/>
                </a:lnTo>
                <a:lnTo>
                  <a:pt x="148784" y="109"/>
                </a:lnTo>
                <a:close/>
              </a:path>
              <a:path w="1127125" h="190500">
                <a:moveTo>
                  <a:pt x="84067" y="45556"/>
                </a:moveTo>
                <a:lnTo>
                  <a:pt x="62626" y="77049"/>
                </a:lnTo>
                <a:lnTo>
                  <a:pt x="76955" y="86805"/>
                </a:lnTo>
                <a:lnTo>
                  <a:pt x="101371" y="57336"/>
                </a:lnTo>
                <a:lnTo>
                  <a:pt x="84067" y="45556"/>
                </a:lnTo>
                <a:close/>
              </a:path>
              <a:path w="1127125" h="190500">
                <a:moveTo>
                  <a:pt x="113277" y="65778"/>
                </a:moveTo>
                <a:lnTo>
                  <a:pt x="116113" y="67373"/>
                </a:lnTo>
                <a:lnTo>
                  <a:pt x="114761" y="66453"/>
                </a:lnTo>
                <a:lnTo>
                  <a:pt x="113277" y="65778"/>
                </a:lnTo>
                <a:close/>
              </a:path>
              <a:path w="1127125" h="190500">
                <a:moveTo>
                  <a:pt x="114761" y="66453"/>
                </a:moveTo>
                <a:lnTo>
                  <a:pt x="116113" y="67373"/>
                </a:lnTo>
                <a:lnTo>
                  <a:pt x="116785" y="67373"/>
                </a:lnTo>
                <a:lnTo>
                  <a:pt x="114761" y="66453"/>
                </a:lnTo>
                <a:close/>
              </a:path>
              <a:path w="1127125" h="190500">
                <a:moveTo>
                  <a:pt x="113770" y="65778"/>
                </a:moveTo>
                <a:lnTo>
                  <a:pt x="113277" y="65778"/>
                </a:lnTo>
                <a:lnTo>
                  <a:pt x="114761" y="66453"/>
                </a:lnTo>
                <a:lnTo>
                  <a:pt x="113770" y="65778"/>
                </a:lnTo>
                <a:close/>
              </a:path>
              <a:path w="1127125" h="190500">
                <a:moveTo>
                  <a:pt x="111131" y="45556"/>
                </a:moveTo>
                <a:lnTo>
                  <a:pt x="84067" y="45556"/>
                </a:lnTo>
                <a:lnTo>
                  <a:pt x="101371" y="57336"/>
                </a:lnTo>
                <a:lnTo>
                  <a:pt x="111131" y="45556"/>
                </a:lnTo>
                <a:close/>
              </a:path>
            </a:pathLst>
          </a:custGeom>
          <a:solidFill>
            <a:srgbClr val="B6476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grpSp>
        <p:nvGrpSpPr>
          <p:cNvPr id="27" name="object 27"/>
          <p:cNvGrpSpPr/>
          <p:nvPr/>
        </p:nvGrpSpPr>
        <p:grpSpPr>
          <a:xfrm>
            <a:off x="6299160" y="4009134"/>
            <a:ext cx="4750223" cy="455507"/>
            <a:chOff x="9448740" y="6013701"/>
            <a:chExt cx="7125334" cy="683260"/>
          </a:xfrm>
        </p:grpSpPr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13670" y="6375171"/>
              <a:ext cx="160121" cy="16012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24950" y="6013701"/>
              <a:ext cx="160121" cy="16012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53350" y="6079017"/>
              <a:ext cx="160121" cy="16012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32761" y="6291287"/>
              <a:ext cx="160121" cy="16012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52998" y="6397425"/>
              <a:ext cx="160120" cy="16012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48740" y="6536218"/>
              <a:ext cx="160120" cy="160120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6409487" y="4988899"/>
            <a:ext cx="961813" cy="83954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867" spc="-7" dirty="0">
                <a:latin typeface="Sitka Subheading"/>
                <a:cs typeface="Sitka Subheading"/>
              </a:rPr>
              <a:t>q(x</a:t>
            </a:r>
            <a:r>
              <a:rPr sz="1900" spc="-10" baseline="-17543" dirty="0">
                <a:latin typeface="Palatino Linotype"/>
                <a:cs typeface="Palatino Linotype"/>
              </a:rPr>
              <a:t>0</a:t>
            </a:r>
            <a:r>
              <a:rPr sz="1867" spc="-7" dirty="0">
                <a:latin typeface="Sitka Subheading"/>
                <a:cs typeface="Sitka Subheading"/>
              </a:rPr>
              <a:t>)</a:t>
            </a:r>
            <a:endParaRPr sz="1867">
              <a:latin typeface="Sitka Subheading"/>
              <a:cs typeface="Sitka Subheading"/>
            </a:endParaRPr>
          </a:p>
          <a:p>
            <a:pPr>
              <a:spcBef>
                <a:spcPts val="7"/>
              </a:spcBef>
            </a:pPr>
            <a:endParaRPr sz="2200">
              <a:latin typeface="Sitka Subheading"/>
              <a:cs typeface="Sitka Subheading"/>
            </a:endParaRPr>
          </a:p>
          <a:p>
            <a:pPr marL="378902"/>
            <a:r>
              <a:rPr sz="1333" spc="-43" dirty="0">
                <a:latin typeface="Lucida Sans Unicode"/>
                <a:cs typeface="Lucida Sans Unicode"/>
              </a:rPr>
              <a:t>q(x</a:t>
            </a:r>
            <a:r>
              <a:rPr sz="1300" spc="-65" baseline="-17094" dirty="0">
                <a:latin typeface="Times New Roman"/>
                <a:cs typeface="Times New Roman"/>
              </a:rPr>
              <a:t>0</a:t>
            </a:r>
            <a:r>
              <a:rPr sz="1333" spc="-43" dirty="0">
                <a:latin typeface="Lucida Sans Unicode"/>
                <a:cs typeface="Lucida Sans Unicode"/>
              </a:rPr>
              <a:t>|x</a:t>
            </a:r>
            <a:r>
              <a:rPr sz="1300" spc="-65" baseline="-17094" dirty="0">
                <a:latin typeface="Times New Roman"/>
                <a:cs typeface="Times New Roman"/>
              </a:rPr>
              <a:t>1</a:t>
            </a:r>
            <a:r>
              <a:rPr sz="1333" spc="-43" dirty="0">
                <a:latin typeface="Lucida Sans Unicode"/>
                <a:cs typeface="Lucida Sans Unicode"/>
              </a:rPr>
              <a:t>)</a:t>
            </a:r>
            <a:endParaRPr sz="1333">
              <a:latin typeface="Lucida Sans Unicode"/>
              <a:cs typeface="Lucida Sans Unicod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592172" y="4988899"/>
            <a:ext cx="1073997" cy="83954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500405">
              <a:spcBef>
                <a:spcPts val="67"/>
              </a:spcBef>
            </a:pPr>
            <a:r>
              <a:rPr sz="1867" spc="20" dirty="0">
                <a:latin typeface="Sitka Subheading"/>
                <a:cs typeface="Sitka Subheading"/>
              </a:rPr>
              <a:t>q(x</a:t>
            </a:r>
            <a:r>
              <a:rPr sz="1900" spc="29" baseline="-17543" dirty="0">
                <a:latin typeface="Palatino Linotype"/>
                <a:cs typeface="Palatino Linotype"/>
              </a:rPr>
              <a:t>T</a:t>
            </a:r>
            <a:r>
              <a:rPr sz="1867" spc="20" dirty="0">
                <a:latin typeface="Sitka Subheading"/>
                <a:cs typeface="Sitka Subheading"/>
              </a:rPr>
              <a:t>)</a:t>
            </a:r>
            <a:endParaRPr sz="1867">
              <a:latin typeface="Sitka Subheading"/>
              <a:cs typeface="Sitka Subheading"/>
            </a:endParaRPr>
          </a:p>
          <a:p>
            <a:pPr>
              <a:spcBef>
                <a:spcPts val="7"/>
              </a:spcBef>
            </a:pPr>
            <a:endParaRPr sz="2200">
              <a:latin typeface="Sitka Subheading"/>
              <a:cs typeface="Sitka Subheading"/>
            </a:endParaRPr>
          </a:p>
          <a:p>
            <a:pPr marL="25401"/>
            <a:r>
              <a:rPr sz="1333" spc="-13" dirty="0">
                <a:latin typeface="Lucida Sans Unicode"/>
                <a:cs typeface="Lucida Sans Unicode"/>
              </a:rPr>
              <a:t>q(x</a:t>
            </a:r>
            <a:r>
              <a:rPr sz="1300" spc="-20" baseline="-17094" dirty="0">
                <a:latin typeface="Times New Roman"/>
                <a:cs typeface="Times New Roman"/>
              </a:rPr>
              <a:t>T-1</a:t>
            </a:r>
            <a:r>
              <a:rPr sz="1333" spc="-13" dirty="0">
                <a:latin typeface="Lucida Sans Unicode"/>
                <a:cs typeface="Lucida Sans Unicode"/>
              </a:rPr>
              <a:t>|x</a:t>
            </a:r>
            <a:r>
              <a:rPr sz="1300" spc="-20" baseline="-17094" dirty="0">
                <a:latin typeface="Times New Roman"/>
                <a:cs typeface="Times New Roman"/>
              </a:rPr>
              <a:t>T</a:t>
            </a:r>
            <a:r>
              <a:rPr sz="1333" spc="-13" dirty="0">
                <a:latin typeface="Lucida Sans Unicode"/>
                <a:cs typeface="Lucida Sans Unicode"/>
              </a:rPr>
              <a:t>)</a:t>
            </a:r>
            <a:endParaRPr sz="1333">
              <a:latin typeface="Lucida Sans Unicode"/>
              <a:cs typeface="Lucida Sans Unicod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738693" y="5623560"/>
            <a:ext cx="607907" cy="213670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333" spc="-43" dirty="0">
                <a:latin typeface="Lucida Sans Unicode"/>
                <a:cs typeface="Lucida Sans Unicode"/>
              </a:rPr>
              <a:t>q(x</a:t>
            </a:r>
            <a:r>
              <a:rPr sz="1300" spc="-65" baseline="-17094" dirty="0">
                <a:latin typeface="Times New Roman"/>
                <a:cs typeface="Times New Roman"/>
              </a:rPr>
              <a:t>1</a:t>
            </a:r>
            <a:r>
              <a:rPr sz="1333" spc="-43" dirty="0">
                <a:latin typeface="Lucida Sans Unicode"/>
                <a:cs typeface="Lucida Sans Unicode"/>
              </a:rPr>
              <a:t>|x</a:t>
            </a:r>
            <a:r>
              <a:rPr sz="1300" spc="-65" baseline="-17094" dirty="0">
                <a:latin typeface="Times New Roman"/>
                <a:cs typeface="Times New Roman"/>
              </a:rPr>
              <a:t>2</a:t>
            </a:r>
            <a:r>
              <a:rPr sz="1333" spc="-43" dirty="0">
                <a:latin typeface="Lucida Sans Unicode"/>
                <a:cs typeface="Lucida Sans Unicode"/>
              </a:rPr>
              <a:t>)</a:t>
            </a:r>
            <a:endParaRPr sz="1333">
              <a:latin typeface="Lucida Sans Unicode"/>
              <a:cs typeface="Lucida Sans Unicod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714020" y="5623560"/>
            <a:ext cx="607907" cy="213670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333" spc="-43" dirty="0">
                <a:latin typeface="Lucida Sans Unicode"/>
                <a:cs typeface="Lucida Sans Unicode"/>
              </a:rPr>
              <a:t>q(x</a:t>
            </a:r>
            <a:r>
              <a:rPr sz="1300" spc="-65" baseline="-17094" dirty="0">
                <a:latin typeface="Times New Roman"/>
                <a:cs typeface="Times New Roman"/>
              </a:rPr>
              <a:t>2</a:t>
            </a:r>
            <a:r>
              <a:rPr sz="1333" spc="-43" dirty="0">
                <a:latin typeface="Lucida Sans Unicode"/>
                <a:cs typeface="Lucida Sans Unicode"/>
              </a:rPr>
              <a:t>|x</a:t>
            </a:r>
            <a:r>
              <a:rPr sz="1300" spc="-65" baseline="-17094" dirty="0">
                <a:latin typeface="Times New Roman"/>
                <a:cs typeface="Times New Roman"/>
              </a:rPr>
              <a:t>3</a:t>
            </a:r>
            <a:r>
              <a:rPr sz="1333" spc="-43" dirty="0">
                <a:latin typeface="Lucida Sans Unicode"/>
                <a:cs typeface="Lucida Sans Unicode"/>
              </a:rPr>
              <a:t>)</a:t>
            </a:r>
            <a:endParaRPr sz="1333">
              <a:latin typeface="Lucida Sans Unicode"/>
              <a:cs typeface="Lucida Sans Unicod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689346" y="5623560"/>
            <a:ext cx="607907" cy="213670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333" spc="-43" dirty="0">
                <a:latin typeface="Lucida Sans Unicode"/>
                <a:cs typeface="Lucida Sans Unicode"/>
              </a:rPr>
              <a:t>q(x</a:t>
            </a:r>
            <a:r>
              <a:rPr sz="1300" spc="-65" baseline="-17094" dirty="0">
                <a:latin typeface="Times New Roman"/>
                <a:cs typeface="Times New Roman"/>
              </a:rPr>
              <a:t>3</a:t>
            </a:r>
            <a:r>
              <a:rPr sz="1333" spc="-43" dirty="0">
                <a:latin typeface="Lucida Sans Unicode"/>
                <a:cs typeface="Lucida Sans Unicode"/>
              </a:rPr>
              <a:t>|x</a:t>
            </a:r>
            <a:r>
              <a:rPr sz="1300" spc="-65" baseline="-17094" dirty="0">
                <a:latin typeface="Times New Roman"/>
                <a:cs typeface="Times New Roman"/>
              </a:rPr>
              <a:t>4</a:t>
            </a:r>
            <a:r>
              <a:rPr sz="1333" spc="-43" dirty="0">
                <a:latin typeface="Lucida Sans Unicode"/>
                <a:cs typeface="Lucida Sans Unicode"/>
              </a:rPr>
              <a:t>)</a:t>
            </a:r>
            <a:endParaRPr sz="1333">
              <a:latin typeface="Lucida Sans Unicode"/>
              <a:cs typeface="Lucida Sans Unicode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D07D0E6-4E5C-0EE1-362E-D51BE01205FB}"/>
              </a:ext>
            </a:extLst>
          </p:cNvPr>
          <p:cNvGrpSpPr/>
          <p:nvPr/>
        </p:nvGrpSpPr>
        <p:grpSpPr>
          <a:xfrm>
            <a:off x="576808" y="5359399"/>
            <a:ext cx="5424106" cy="264161"/>
            <a:chOff x="626660" y="5805423"/>
            <a:chExt cx="5424106" cy="264161"/>
          </a:xfrm>
        </p:grpSpPr>
        <p:sp>
          <p:nvSpPr>
            <p:cNvPr id="5" name="object 5"/>
            <p:cNvSpPr txBox="1"/>
            <p:nvPr/>
          </p:nvSpPr>
          <p:spPr>
            <a:xfrm>
              <a:off x="626660" y="5805423"/>
              <a:ext cx="973667" cy="244448"/>
            </a:xfrm>
            <a:prstGeom prst="rect">
              <a:avLst/>
            </a:prstGeom>
          </p:spPr>
          <p:txBody>
            <a:bodyPr vert="horz" wrap="square" lIns="0" tIns="8467" rIns="0" bIns="0" rtlCol="0">
              <a:spAutoFit/>
            </a:bodyPr>
            <a:lstStyle/>
            <a:p>
              <a:pPr marL="8467">
                <a:spcBef>
                  <a:spcPts val="67"/>
                </a:spcBef>
              </a:pPr>
              <a:r>
                <a:rPr sz="1533" dirty="0">
                  <a:latin typeface="Trebuchet MS"/>
                  <a:cs typeface="Trebuchet MS"/>
                </a:rPr>
                <a:t>In</a:t>
              </a:r>
              <a:r>
                <a:rPr sz="1533" spc="-23" dirty="0">
                  <a:latin typeface="Trebuchet MS"/>
                  <a:cs typeface="Trebuchet MS"/>
                </a:rPr>
                <a:t> </a:t>
              </a:r>
              <a:r>
                <a:rPr sz="1533" spc="7" dirty="0">
                  <a:latin typeface="Trebuchet MS"/>
                  <a:cs typeface="Trebuchet MS"/>
                </a:rPr>
                <a:t>general,</a:t>
              </a:r>
              <a:endParaRPr sz="1533">
                <a:latin typeface="Trebuchet MS"/>
                <a:cs typeface="Trebuchet MS"/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4787540" y="5805423"/>
              <a:ext cx="1263226" cy="244448"/>
            </a:xfrm>
            <a:prstGeom prst="rect">
              <a:avLst/>
            </a:prstGeom>
          </p:spPr>
          <p:txBody>
            <a:bodyPr vert="horz" wrap="square" lIns="0" tIns="8467" rIns="0" bIns="0" rtlCol="0">
              <a:spAutoFit/>
            </a:bodyPr>
            <a:lstStyle/>
            <a:p>
              <a:pPr marL="8467">
                <a:spcBef>
                  <a:spcPts val="67"/>
                </a:spcBef>
              </a:pPr>
              <a:r>
                <a:rPr sz="1533" dirty="0">
                  <a:latin typeface="Trebuchet MS"/>
                  <a:cs typeface="Trebuchet MS"/>
                </a:rPr>
                <a:t>is</a:t>
              </a:r>
              <a:r>
                <a:rPr sz="1533" spc="-30" dirty="0">
                  <a:latin typeface="Trebuchet MS"/>
                  <a:cs typeface="Trebuchet MS"/>
                </a:rPr>
                <a:t> </a:t>
              </a:r>
              <a:r>
                <a:rPr sz="1533" spc="7" dirty="0">
                  <a:latin typeface="Trebuchet MS"/>
                  <a:cs typeface="Trebuchet MS"/>
                </a:rPr>
                <a:t>intractable.</a:t>
              </a:r>
              <a:endParaRPr sz="1533">
                <a:latin typeface="Trebuchet MS"/>
                <a:cs typeface="Trebuchet MS"/>
              </a:endParaRPr>
            </a:p>
          </p:txBody>
        </p:sp>
        <p:pic>
          <p:nvPicPr>
            <p:cNvPr id="40" name="object 4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35760" y="5839968"/>
              <a:ext cx="3076447" cy="229616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7D5819D-F4B8-DC4E-4583-1CFC6F85734D}"/>
              </a:ext>
            </a:extLst>
          </p:cNvPr>
          <p:cNvGrpSpPr/>
          <p:nvPr/>
        </p:nvGrpSpPr>
        <p:grpSpPr>
          <a:xfrm>
            <a:off x="464993" y="6081880"/>
            <a:ext cx="10355407" cy="340850"/>
            <a:chOff x="626660" y="6278879"/>
            <a:chExt cx="10323591" cy="256032"/>
          </a:xfrm>
        </p:grpSpPr>
        <p:sp>
          <p:nvSpPr>
            <p:cNvPr id="7" name="object 7"/>
            <p:cNvSpPr txBox="1"/>
            <p:nvPr/>
          </p:nvSpPr>
          <p:spPr>
            <a:xfrm>
              <a:off x="626660" y="6278879"/>
              <a:ext cx="1835997" cy="244448"/>
            </a:xfrm>
            <a:prstGeom prst="rect">
              <a:avLst/>
            </a:prstGeom>
          </p:spPr>
          <p:txBody>
            <a:bodyPr vert="horz" wrap="square" lIns="0" tIns="8467" rIns="0" bIns="0" rtlCol="0">
              <a:spAutoFit/>
            </a:bodyPr>
            <a:lstStyle/>
            <a:p>
              <a:pPr marL="8467">
                <a:spcBef>
                  <a:spcPts val="67"/>
                </a:spcBef>
              </a:pPr>
              <a:r>
                <a:rPr sz="1533" spc="7" dirty="0">
                  <a:latin typeface="Trebuchet MS"/>
                  <a:cs typeface="Trebuchet MS"/>
                </a:rPr>
                <a:t>Can</a:t>
              </a:r>
              <a:r>
                <a:rPr sz="1533" dirty="0">
                  <a:latin typeface="Trebuchet MS"/>
                  <a:cs typeface="Trebuchet MS"/>
                </a:rPr>
                <a:t> </a:t>
              </a:r>
              <a:r>
                <a:rPr sz="1533" spc="7" dirty="0">
                  <a:latin typeface="Trebuchet MS"/>
                  <a:cs typeface="Trebuchet MS"/>
                </a:rPr>
                <a:t>we</a:t>
              </a:r>
              <a:r>
                <a:rPr sz="1533" dirty="0">
                  <a:latin typeface="Trebuchet MS"/>
                  <a:cs typeface="Trebuchet MS"/>
                </a:rPr>
                <a:t> </a:t>
              </a:r>
              <a:r>
                <a:rPr sz="1533" spc="7" dirty="0">
                  <a:latin typeface="Trebuchet MS"/>
                  <a:cs typeface="Trebuchet MS"/>
                </a:rPr>
                <a:t>approximate</a:t>
              </a:r>
              <a:endParaRPr sz="1533">
                <a:latin typeface="Trebuchet MS"/>
                <a:cs typeface="Trebuchet MS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3515421" y="6278879"/>
              <a:ext cx="3688503" cy="244448"/>
            </a:xfrm>
            <a:prstGeom prst="rect">
              <a:avLst/>
            </a:prstGeom>
          </p:spPr>
          <p:txBody>
            <a:bodyPr vert="horz" wrap="square" lIns="0" tIns="8467" rIns="0" bIns="0" rtlCol="0">
              <a:spAutoFit/>
            </a:bodyPr>
            <a:lstStyle/>
            <a:p>
              <a:pPr marL="8467">
                <a:spcBef>
                  <a:spcPts val="67"/>
                </a:spcBef>
              </a:pPr>
              <a:r>
                <a:rPr sz="1533" dirty="0">
                  <a:latin typeface="Trebuchet MS"/>
                  <a:cs typeface="Trebuchet MS"/>
                </a:rPr>
                <a:t>?</a:t>
              </a:r>
              <a:r>
                <a:rPr sz="1533" spc="10" dirty="0">
                  <a:latin typeface="Trebuchet MS"/>
                  <a:cs typeface="Trebuchet MS"/>
                </a:rPr>
                <a:t> </a:t>
              </a:r>
              <a:r>
                <a:rPr sz="1533" spc="7" dirty="0">
                  <a:latin typeface="Trebuchet MS"/>
                  <a:cs typeface="Trebuchet MS"/>
                </a:rPr>
                <a:t>Yes,</a:t>
              </a:r>
              <a:r>
                <a:rPr sz="1533" spc="13" dirty="0">
                  <a:latin typeface="Trebuchet MS"/>
                  <a:cs typeface="Trebuchet MS"/>
                </a:rPr>
                <a:t> </a:t>
              </a:r>
              <a:r>
                <a:rPr sz="1533" spc="7" dirty="0">
                  <a:latin typeface="Trebuchet MS"/>
                  <a:cs typeface="Trebuchet MS"/>
                </a:rPr>
                <a:t>we</a:t>
              </a:r>
              <a:r>
                <a:rPr sz="1533" spc="13" dirty="0">
                  <a:latin typeface="Trebuchet MS"/>
                  <a:cs typeface="Trebuchet MS"/>
                </a:rPr>
                <a:t> </a:t>
              </a:r>
              <a:r>
                <a:rPr sz="1533" spc="3" dirty="0">
                  <a:latin typeface="Trebuchet MS"/>
                  <a:cs typeface="Trebuchet MS"/>
                </a:rPr>
                <a:t>can</a:t>
              </a:r>
              <a:r>
                <a:rPr sz="1533" spc="13" dirty="0">
                  <a:latin typeface="Trebuchet MS"/>
                  <a:cs typeface="Trebuchet MS"/>
                </a:rPr>
                <a:t> </a:t>
              </a:r>
              <a:r>
                <a:rPr sz="1533" spc="7" dirty="0">
                  <a:latin typeface="Trebuchet MS"/>
                  <a:cs typeface="Trebuchet MS"/>
                </a:rPr>
                <a:t>use</a:t>
              </a:r>
              <a:r>
                <a:rPr sz="1533" spc="10" dirty="0">
                  <a:latin typeface="Trebuchet MS"/>
                  <a:cs typeface="Trebuchet MS"/>
                </a:rPr>
                <a:t> </a:t>
              </a:r>
              <a:r>
                <a:rPr sz="1533" dirty="0">
                  <a:latin typeface="Trebuchet MS"/>
                  <a:cs typeface="Trebuchet MS"/>
                </a:rPr>
                <a:t>a</a:t>
              </a:r>
              <a:r>
                <a:rPr sz="1533" spc="-3" dirty="0">
                  <a:latin typeface="Trebuchet MS"/>
                  <a:cs typeface="Trebuchet MS"/>
                </a:rPr>
                <a:t> </a:t>
              </a:r>
              <a:r>
                <a:rPr sz="1533" spc="7" dirty="0">
                  <a:solidFill>
                    <a:srgbClr val="76B900"/>
                  </a:solidFill>
                  <a:latin typeface="Trebuchet MS"/>
                  <a:cs typeface="Trebuchet MS"/>
                </a:rPr>
                <a:t>Normal distribution</a:t>
              </a:r>
              <a:r>
                <a:rPr sz="1533" spc="13" dirty="0">
                  <a:solidFill>
                    <a:srgbClr val="76B900"/>
                  </a:solidFill>
                  <a:latin typeface="Trebuchet MS"/>
                  <a:cs typeface="Trebuchet MS"/>
                </a:rPr>
                <a:t> </a:t>
              </a:r>
              <a:r>
                <a:rPr sz="1533" spc="3" dirty="0">
                  <a:latin typeface="Trebuchet MS"/>
                  <a:cs typeface="Trebuchet MS"/>
                </a:rPr>
                <a:t>if</a:t>
              </a:r>
              <a:endParaRPr sz="1533" dirty="0">
                <a:latin typeface="Trebuchet MS"/>
                <a:cs typeface="Trebuchet MS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7483151" y="6278879"/>
              <a:ext cx="3467100" cy="244448"/>
            </a:xfrm>
            <a:prstGeom prst="rect">
              <a:avLst/>
            </a:prstGeom>
          </p:spPr>
          <p:txBody>
            <a:bodyPr vert="horz" wrap="square" lIns="0" tIns="8467" rIns="0" bIns="0" rtlCol="0">
              <a:spAutoFit/>
            </a:bodyPr>
            <a:lstStyle/>
            <a:p>
              <a:pPr marL="8467">
                <a:spcBef>
                  <a:spcPts val="67"/>
                </a:spcBef>
              </a:pPr>
              <a:r>
                <a:rPr sz="1533" dirty="0">
                  <a:latin typeface="Trebuchet MS"/>
                  <a:cs typeface="Trebuchet MS"/>
                </a:rPr>
                <a:t>is</a:t>
              </a:r>
              <a:r>
                <a:rPr sz="1533" spc="7" dirty="0">
                  <a:latin typeface="Trebuchet MS"/>
                  <a:cs typeface="Trebuchet MS"/>
                </a:rPr>
                <a:t> small</a:t>
              </a:r>
              <a:r>
                <a:rPr sz="1533" spc="3" dirty="0">
                  <a:latin typeface="Trebuchet MS"/>
                  <a:cs typeface="Trebuchet MS"/>
                </a:rPr>
                <a:t> </a:t>
              </a:r>
              <a:r>
                <a:rPr sz="1533" dirty="0">
                  <a:latin typeface="Trebuchet MS"/>
                  <a:cs typeface="Trebuchet MS"/>
                </a:rPr>
                <a:t>in</a:t>
              </a:r>
              <a:r>
                <a:rPr sz="1533" spc="10" dirty="0">
                  <a:latin typeface="Trebuchet MS"/>
                  <a:cs typeface="Trebuchet MS"/>
                </a:rPr>
                <a:t> </a:t>
              </a:r>
              <a:r>
                <a:rPr sz="1533" spc="7" dirty="0">
                  <a:latin typeface="Trebuchet MS"/>
                  <a:cs typeface="Trebuchet MS"/>
                </a:rPr>
                <a:t>each forward</a:t>
              </a:r>
              <a:r>
                <a:rPr sz="1533" spc="10" dirty="0">
                  <a:latin typeface="Trebuchet MS"/>
                  <a:cs typeface="Trebuchet MS"/>
                </a:rPr>
                <a:t> </a:t>
              </a:r>
              <a:r>
                <a:rPr sz="1533" spc="7" dirty="0">
                  <a:latin typeface="Trebuchet MS"/>
                  <a:cs typeface="Trebuchet MS"/>
                </a:rPr>
                <a:t>diffusion step.</a:t>
              </a:r>
              <a:endParaRPr sz="1533">
                <a:latin typeface="Trebuchet MS"/>
                <a:cs typeface="Trebuchet MS"/>
              </a:endParaRPr>
            </a:p>
          </p:txBody>
        </p:sp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83103" y="6293103"/>
              <a:ext cx="1020064" cy="24180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13601" y="6315455"/>
              <a:ext cx="197103" cy="213360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11059947" y="6532647"/>
            <a:ext cx="154517" cy="125248"/>
          </a:xfrm>
          <a:prstGeom prst="rect">
            <a:avLst/>
          </a:prstGeom>
        </p:spPr>
        <p:txBody>
          <a:bodyPr vert="horz" wrap="square" lIns="0" tIns="2117" rIns="0" bIns="0" rtlCol="0">
            <a:spAutoFit/>
          </a:bodyPr>
          <a:lstStyle/>
          <a:p>
            <a:pPr marL="25401">
              <a:spcBef>
                <a:spcPts val="17"/>
              </a:spcBef>
            </a:pPr>
            <a:r>
              <a:rPr sz="800" dirty="0">
                <a:solidFill>
                  <a:srgbClr val="8C8C8C"/>
                </a:solidFill>
                <a:latin typeface="Trebuchet MS"/>
                <a:cs typeface="Trebuchet MS"/>
              </a:rPr>
              <a:t>22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43" name="Date Placeholder 42">
            <a:extLst>
              <a:ext uri="{FF2B5EF4-FFF2-40B4-BE49-F238E27FC236}">
                <a16:creationId xmlns:a16="http://schemas.microsoft.com/office/drawing/2014/main" id="{D1FC7DB8-8C97-34AD-086F-646112934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519A3-DBEA-4A24-9C89-17F6DBEFE5EC}" type="datetime1">
              <a:rPr lang="en-US" smtClean="0"/>
              <a:t>11/10/2025</a:t>
            </a:fld>
            <a:endParaRPr lang="en-US"/>
          </a:p>
        </p:txBody>
      </p:sp>
      <p:sp>
        <p:nvSpPr>
          <p:cNvPr id="44" name="Footer Placeholder 43">
            <a:extLst>
              <a:ext uri="{FF2B5EF4-FFF2-40B4-BE49-F238E27FC236}">
                <a16:creationId xmlns:a16="http://schemas.microsoft.com/office/drawing/2014/main" id="{52878155-502D-361E-1C8A-05D162541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820F5BE7-DFAE-604D-4FCC-DFB43E833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76880" y="6124642"/>
            <a:ext cx="120650" cy="131660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800" spc="-13" dirty="0">
                <a:solidFill>
                  <a:srgbClr val="8C8C8C"/>
                </a:solidFill>
                <a:latin typeface="Trebuchet MS"/>
                <a:cs typeface="Trebuchet MS"/>
              </a:rPr>
              <a:t>23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61792" y="649306"/>
            <a:ext cx="6662738" cy="562547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spcBef>
                <a:spcPts val="67"/>
              </a:spcBef>
            </a:pPr>
            <a:r>
              <a:rPr spc="-10" dirty="0"/>
              <a:t>Reverse</a:t>
            </a:r>
            <a:r>
              <a:rPr spc="-30" dirty="0"/>
              <a:t> </a:t>
            </a:r>
            <a:r>
              <a:rPr spc="-13" dirty="0"/>
              <a:t>Denoising</a:t>
            </a:r>
            <a:r>
              <a:rPr spc="-33" dirty="0"/>
              <a:t> </a:t>
            </a:r>
            <a:r>
              <a:rPr spc="-13" dirty="0"/>
              <a:t>Process</a:t>
            </a:r>
          </a:p>
        </p:txBody>
      </p:sp>
      <p:sp>
        <p:nvSpPr>
          <p:cNvPr id="4" name="object 4"/>
          <p:cNvSpPr/>
          <p:nvPr/>
        </p:nvSpPr>
        <p:spPr>
          <a:xfrm>
            <a:off x="3991470" y="2590239"/>
            <a:ext cx="4143163" cy="95250"/>
          </a:xfrm>
          <a:custGeom>
            <a:avLst/>
            <a:gdLst/>
            <a:ahLst/>
            <a:cxnLst/>
            <a:rect l="l" t="t" r="r" b="b"/>
            <a:pathLst>
              <a:path w="6214745" h="142875">
                <a:moveTo>
                  <a:pt x="124723" y="0"/>
                </a:moveTo>
                <a:lnTo>
                  <a:pt x="118757" y="2036"/>
                </a:lnTo>
                <a:lnTo>
                  <a:pt x="0" y="71311"/>
                </a:lnTo>
                <a:lnTo>
                  <a:pt x="118757" y="140585"/>
                </a:lnTo>
                <a:lnTo>
                  <a:pt x="124723" y="142621"/>
                </a:lnTo>
                <a:lnTo>
                  <a:pt x="130796" y="142225"/>
                </a:lnTo>
                <a:lnTo>
                  <a:pt x="136277" y="139580"/>
                </a:lnTo>
                <a:lnTo>
                  <a:pt x="140468" y="134871"/>
                </a:lnTo>
                <a:lnTo>
                  <a:pt x="142504" y="128905"/>
                </a:lnTo>
                <a:lnTo>
                  <a:pt x="142108" y="122833"/>
                </a:lnTo>
                <a:lnTo>
                  <a:pt x="139464" y="117352"/>
                </a:lnTo>
                <a:lnTo>
                  <a:pt x="134754" y="113161"/>
                </a:lnTo>
                <a:lnTo>
                  <a:pt x="90225" y="87186"/>
                </a:lnTo>
                <a:lnTo>
                  <a:pt x="31535" y="87186"/>
                </a:lnTo>
                <a:lnTo>
                  <a:pt x="31535" y="55436"/>
                </a:lnTo>
                <a:lnTo>
                  <a:pt x="90225" y="55436"/>
                </a:lnTo>
                <a:lnTo>
                  <a:pt x="134754" y="29460"/>
                </a:lnTo>
                <a:lnTo>
                  <a:pt x="139464" y="25269"/>
                </a:lnTo>
                <a:lnTo>
                  <a:pt x="142108" y="19788"/>
                </a:lnTo>
                <a:lnTo>
                  <a:pt x="142504" y="13716"/>
                </a:lnTo>
                <a:lnTo>
                  <a:pt x="140468" y="7750"/>
                </a:lnTo>
                <a:lnTo>
                  <a:pt x="136277" y="3040"/>
                </a:lnTo>
                <a:lnTo>
                  <a:pt x="130796" y="395"/>
                </a:lnTo>
                <a:lnTo>
                  <a:pt x="124723" y="0"/>
                </a:lnTo>
                <a:close/>
              </a:path>
              <a:path w="6214745" h="142875">
                <a:moveTo>
                  <a:pt x="90225" y="55436"/>
                </a:moveTo>
                <a:lnTo>
                  <a:pt x="63011" y="71311"/>
                </a:lnTo>
                <a:lnTo>
                  <a:pt x="90225" y="87186"/>
                </a:lnTo>
                <a:lnTo>
                  <a:pt x="6214261" y="87187"/>
                </a:lnTo>
                <a:lnTo>
                  <a:pt x="6214261" y="55437"/>
                </a:lnTo>
                <a:lnTo>
                  <a:pt x="90225" y="55436"/>
                </a:lnTo>
                <a:close/>
              </a:path>
              <a:path w="6214745" h="142875">
                <a:moveTo>
                  <a:pt x="31535" y="55436"/>
                </a:moveTo>
                <a:lnTo>
                  <a:pt x="31535" y="87186"/>
                </a:lnTo>
                <a:lnTo>
                  <a:pt x="90225" y="87186"/>
                </a:lnTo>
                <a:lnTo>
                  <a:pt x="86517" y="85023"/>
                </a:lnTo>
                <a:lnTo>
                  <a:pt x="39504" y="85023"/>
                </a:lnTo>
                <a:lnTo>
                  <a:pt x="39504" y="57598"/>
                </a:lnTo>
                <a:lnTo>
                  <a:pt x="86517" y="57598"/>
                </a:lnTo>
                <a:lnTo>
                  <a:pt x="90225" y="55436"/>
                </a:lnTo>
                <a:lnTo>
                  <a:pt x="31535" y="55436"/>
                </a:lnTo>
                <a:close/>
              </a:path>
              <a:path w="6214745" h="142875">
                <a:moveTo>
                  <a:pt x="39504" y="57598"/>
                </a:moveTo>
                <a:lnTo>
                  <a:pt x="39504" y="85023"/>
                </a:lnTo>
                <a:lnTo>
                  <a:pt x="63011" y="71311"/>
                </a:lnTo>
                <a:lnTo>
                  <a:pt x="39504" y="57598"/>
                </a:lnTo>
                <a:close/>
              </a:path>
              <a:path w="6214745" h="142875">
                <a:moveTo>
                  <a:pt x="63011" y="71311"/>
                </a:moveTo>
                <a:lnTo>
                  <a:pt x="39504" y="85023"/>
                </a:lnTo>
                <a:lnTo>
                  <a:pt x="86517" y="85023"/>
                </a:lnTo>
                <a:lnTo>
                  <a:pt x="63011" y="71311"/>
                </a:lnTo>
                <a:close/>
              </a:path>
              <a:path w="6214745" h="142875">
                <a:moveTo>
                  <a:pt x="86517" y="57598"/>
                </a:moveTo>
                <a:lnTo>
                  <a:pt x="39504" y="57598"/>
                </a:lnTo>
                <a:lnTo>
                  <a:pt x="63011" y="71311"/>
                </a:lnTo>
                <a:lnTo>
                  <a:pt x="86517" y="5759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" name="object 5"/>
          <p:cNvSpPr txBox="1"/>
          <p:nvPr/>
        </p:nvSpPr>
        <p:spPr>
          <a:xfrm>
            <a:off x="626660" y="1752116"/>
            <a:ext cx="7189470" cy="86000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533" spc="7" dirty="0">
                <a:latin typeface="Trebuchet MS"/>
                <a:cs typeface="Trebuchet MS"/>
              </a:rPr>
              <a:t>Formal</a:t>
            </a:r>
            <a:r>
              <a:rPr sz="1533" spc="1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definition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of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forward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and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reverse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processes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dirty="0">
                <a:latin typeface="Trebuchet MS"/>
                <a:cs typeface="Trebuchet MS"/>
              </a:rPr>
              <a:t>in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dirty="0">
                <a:latin typeface="Trebuchet MS"/>
                <a:cs typeface="Trebuchet MS"/>
              </a:rPr>
              <a:t>T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10" dirty="0">
                <a:latin typeface="Trebuchet MS"/>
                <a:cs typeface="Trebuchet MS"/>
              </a:rPr>
              <a:t>steps:</a:t>
            </a:r>
            <a:endParaRPr sz="1533">
              <a:latin typeface="Trebuchet MS"/>
              <a:cs typeface="Trebuchet MS"/>
            </a:endParaRPr>
          </a:p>
          <a:p>
            <a:pPr>
              <a:spcBef>
                <a:spcPts val="10"/>
              </a:spcBef>
            </a:pPr>
            <a:endParaRPr sz="2400">
              <a:latin typeface="Trebuchet MS"/>
              <a:cs typeface="Trebuchet MS"/>
            </a:endParaRPr>
          </a:p>
          <a:p>
            <a:pPr marL="3584543"/>
            <a:r>
              <a:rPr sz="1600" dirty="0">
                <a:latin typeface="Arial MT"/>
                <a:cs typeface="Arial MT"/>
              </a:rPr>
              <a:t>Reverse</a:t>
            </a:r>
            <a:r>
              <a:rPr sz="1600" spc="-13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denoising</a:t>
            </a:r>
            <a:r>
              <a:rPr sz="1600" spc="-13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process</a:t>
            </a:r>
            <a:r>
              <a:rPr sz="1600" spc="-13" dirty="0">
                <a:latin typeface="Arial MT"/>
                <a:cs typeface="Arial MT"/>
              </a:rPr>
              <a:t> </a:t>
            </a:r>
            <a:r>
              <a:rPr sz="1600" spc="-3" dirty="0">
                <a:latin typeface="Arial MT"/>
                <a:cs typeface="Arial MT"/>
              </a:rPr>
              <a:t>(generative)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91704" y="3192465"/>
            <a:ext cx="436033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dirty="0">
                <a:latin typeface="Trebuchet MS"/>
                <a:cs typeface="Trebuchet MS"/>
              </a:rPr>
              <a:t>Da</a:t>
            </a:r>
            <a:r>
              <a:rPr sz="1600" spc="-3" dirty="0">
                <a:latin typeface="Trebuchet MS"/>
                <a:cs typeface="Trebuchet MS"/>
              </a:rPr>
              <a:t>t</a:t>
            </a:r>
            <a:r>
              <a:rPr sz="1600" dirty="0">
                <a:latin typeface="Trebuchet MS"/>
                <a:cs typeface="Trebuchet MS"/>
              </a:rPr>
              <a:t>a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38019" y="3192465"/>
            <a:ext cx="508000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spc="3" dirty="0">
                <a:latin typeface="Trebuchet MS"/>
                <a:cs typeface="Trebuchet MS"/>
              </a:rPr>
              <a:t>N</a:t>
            </a:r>
            <a:r>
              <a:rPr sz="1600" spc="-3" dirty="0">
                <a:latin typeface="Trebuchet MS"/>
                <a:cs typeface="Trebuchet MS"/>
              </a:rPr>
              <a:t>o</a:t>
            </a:r>
            <a:r>
              <a:rPr sz="1600" dirty="0">
                <a:latin typeface="Trebuchet MS"/>
                <a:cs typeface="Trebuchet MS"/>
              </a:rPr>
              <a:t>ise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80694" y="2765285"/>
            <a:ext cx="1114709" cy="111470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52778" y="2765285"/>
            <a:ext cx="1114709" cy="111470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07432" y="2765285"/>
            <a:ext cx="1114709" cy="111470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62086" y="2765285"/>
            <a:ext cx="1114709" cy="111470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16739" y="2765285"/>
            <a:ext cx="1114709" cy="111470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71392" y="2765285"/>
            <a:ext cx="1114709" cy="111470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026047" y="2765285"/>
            <a:ext cx="1114709" cy="1114708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5033311" y="5669753"/>
            <a:ext cx="785707" cy="157903"/>
          </a:xfrm>
          <a:custGeom>
            <a:avLst/>
            <a:gdLst/>
            <a:ahLst/>
            <a:cxnLst/>
            <a:rect l="l" t="t" r="r" b="b"/>
            <a:pathLst>
              <a:path w="1178559" h="236854">
                <a:moveTo>
                  <a:pt x="1178560" y="0"/>
                </a:moveTo>
                <a:lnTo>
                  <a:pt x="1168309" y="46069"/>
                </a:lnTo>
                <a:lnTo>
                  <a:pt x="1140356" y="83690"/>
                </a:lnTo>
                <a:lnTo>
                  <a:pt x="1098895" y="109055"/>
                </a:lnTo>
                <a:lnTo>
                  <a:pt x="1048124" y="118356"/>
                </a:lnTo>
                <a:lnTo>
                  <a:pt x="719715" y="118356"/>
                </a:lnTo>
                <a:lnTo>
                  <a:pt x="668944" y="127657"/>
                </a:lnTo>
                <a:lnTo>
                  <a:pt x="627483" y="153022"/>
                </a:lnTo>
                <a:lnTo>
                  <a:pt x="599530" y="190643"/>
                </a:lnTo>
                <a:lnTo>
                  <a:pt x="589280" y="236713"/>
                </a:lnTo>
                <a:lnTo>
                  <a:pt x="579029" y="190643"/>
                </a:lnTo>
                <a:lnTo>
                  <a:pt x="551076" y="153022"/>
                </a:lnTo>
                <a:lnTo>
                  <a:pt x="509615" y="127657"/>
                </a:lnTo>
                <a:lnTo>
                  <a:pt x="458844" y="118356"/>
                </a:lnTo>
                <a:lnTo>
                  <a:pt x="130435" y="118356"/>
                </a:lnTo>
                <a:lnTo>
                  <a:pt x="79664" y="109055"/>
                </a:lnTo>
                <a:lnTo>
                  <a:pt x="38203" y="83690"/>
                </a:lnTo>
                <a:lnTo>
                  <a:pt x="10250" y="46069"/>
                </a:lnTo>
                <a:lnTo>
                  <a:pt x="0" y="0"/>
                </a:lnTo>
              </a:path>
            </a:pathLst>
          </a:custGeom>
          <a:ln w="9525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6" name="object 16"/>
          <p:cNvSpPr txBox="1"/>
          <p:nvPr/>
        </p:nvSpPr>
        <p:spPr>
          <a:xfrm>
            <a:off x="3873112" y="5854385"/>
            <a:ext cx="2887557" cy="47021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423" algn="ctr">
              <a:lnSpc>
                <a:spcPts val="1823"/>
              </a:lnSpc>
              <a:spcBef>
                <a:spcPts val="67"/>
              </a:spcBef>
            </a:pPr>
            <a:r>
              <a:rPr sz="1600" spc="-20" dirty="0">
                <a:latin typeface="Trebuchet MS"/>
                <a:cs typeface="Trebuchet MS"/>
              </a:rPr>
              <a:t>Trainable </a:t>
            </a:r>
            <a:r>
              <a:rPr sz="1600" spc="-3" dirty="0">
                <a:latin typeface="Trebuchet MS"/>
                <a:cs typeface="Trebuchet MS"/>
              </a:rPr>
              <a:t>network</a:t>
            </a:r>
            <a:endParaRPr sz="1600" dirty="0">
              <a:latin typeface="Trebuchet MS"/>
              <a:cs typeface="Trebuchet MS"/>
            </a:endParaRPr>
          </a:p>
          <a:p>
            <a:pPr algn="ctr">
              <a:lnSpc>
                <a:spcPts val="1823"/>
              </a:lnSpc>
            </a:pPr>
            <a:r>
              <a:rPr sz="1600" dirty="0">
                <a:latin typeface="Trebuchet MS"/>
                <a:cs typeface="Trebuchet MS"/>
              </a:rPr>
              <a:t>(U-net,</a:t>
            </a:r>
            <a:r>
              <a:rPr sz="1600" spc="-13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Denoising</a:t>
            </a:r>
            <a:r>
              <a:rPr sz="1600" spc="-103" dirty="0">
                <a:latin typeface="Trebuchet MS"/>
                <a:cs typeface="Trebuchet MS"/>
              </a:rPr>
              <a:t> </a:t>
            </a:r>
            <a:r>
              <a:rPr sz="1600" spc="-3" dirty="0">
                <a:latin typeface="Trebuchet MS"/>
                <a:cs typeface="Trebuchet MS"/>
              </a:rPr>
              <a:t>Autoencoder)</a:t>
            </a:r>
            <a:endParaRPr sz="1600" dirty="0">
              <a:latin typeface="Trebuchet MS"/>
              <a:cs typeface="Trebuchet MS"/>
            </a:endParaRPr>
          </a:p>
        </p:txBody>
      </p:sp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710688" y="5312180"/>
            <a:ext cx="3616960" cy="290576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6676328" y="5214708"/>
            <a:ext cx="212513" cy="157057"/>
          </a:xfrm>
          <a:custGeom>
            <a:avLst/>
            <a:gdLst/>
            <a:ahLst/>
            <a:cxnLst/>
            <a:rect l="l" t="t" r="r" b="b"/>
            <a:pathLst>
              <a:path w="318770" h="235584">
                <a:moveTo>
                  <a:pt x="200889" y="0"/>
                </a:moveTo>
                <a:lnTo>
                  <a:pt x="200889" y="58882"/>
                </a:lnTo>
                <a:lnTo>
                  <a:pt x="0" y="58882"/>
                </a:lnTo>
                <a:lnTo>
                  <a:pt x="0" y="176645"/>
                </a:lnTo>
                <a:lnTo>
                  <a:pt x="200889" y="176645"/>
                </a:lnTo>
                <a:lnTo>
                  <a:pt x="200889" y="235527"/>
                </a:lnTo>
                <a:lnTo>
                  <a:pt x="318654" y="117763"/>
                </a:lnTo>
                <a:lnTo>
                  <a:pt x="200889" y="0"/>
                </a:lnTo>
                <a:close/>
              </a:path>
            </a:pathLst>
          </a:custGeom>
          <a:solidFill>
            <a:srgbClr val="76B9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9" name="object 19"/>
          <p:cNvSpPr/>
          <p:nvPr/>
        </p:nvSpPr>
        <p:spPr>
          <a:xfrm>
            <a:off x="2873323" y="4224629"/>
            <a:ext cx="1034203" cy="127847"/>
          </a:xfrm>
          <a:custGeom>
            <a:avLst/>
            <a:gdLst/>
            <a:ahLst/>
            <a:cxnLst/>
            <a:rect l="l" t="t" r="r" b="b"/>
            <a:pathLst>
              <a:path w="1551304" h="191770">
                <a:moveTo>
                  <a:pt x="113015" y="69194"/>
                </a:moveTo>
                <a:lnTo>
                  <a:pt x="98083" y="104264"/>
                </a:lnTo>
                <a:lnTo>
                  <a:pt x="149853" y="121258"/>
                </a:lnTo>
                <a:lnTo>
                  <a:pt x="206358" y="135741"/>
                </a:lnTo>
                <a:lnTo>
                  <a:pt x="299410" y="154696"/>
                </a:lnTo>
                <a:lnTo>
                  <a:pt x="366287" y="165336"/>
                </a:lnTo>
                <a:lnTo>
                  <a:pt x="436774" y="174306"/>
                </a:lnTo>
                <a:lnTo>
                  <a:pt x="519075" y="182241"/>
                </a:lnTo>
                <a:lnTo>
                  <a:pt x="602221" y="187736"/>
                </a:lnTo>
                <a:lnTo>
                  <a:pt x="685666" y="190859"/>
                </a:lnTo>
                <a:lnTo>
                  <a:pt x="768866" y="191673"/>
                </a:lnTo>
                <a:lnTo>
                  <a:pt x="851277" y="190247"/>
                </a:lnTo>
                <a:lnTo>
                  <a:pt x="932353" y="186641"/>
                </a:lnTo>
                <a:lnTo>
                  <a:pt x="1011553" y="180919"/>
                </a:lnTo>
                <a:lnTo>
                  <a:pt x="1088335" y="173142"/>
                </a:lnTo>
                <a:lnTo>
                  <a:pt x="1162160" y="163368"/>
                </a:lnTo>
                <a:lnTo>
                  <a:pt x="1220967" y="153579"/>
                </a:lnTo>
                <a:lnTo>
                  <a:pt x="768210" y="153579"/>
                </a:lnTo>
                <a:lnTo>
                  <a:pt x="686042" y="152760"/>
                </a:lnTo>
                <a:lnTo>
                  <a:pt x="603648" y="149663"/>
                </a:lnTo>
                <a:lnTo>
                  <a:pt x="521591" y="144225"/>
                </a:lnTo>
                <a:lnTo>
                  <a:pt x="440434" y="136382"/>
                </a:lnTo>
                <a:lnTo>
                  <a:pt x="371101" y="127541"/>
                </a:lnTo>
                <a:lnTo>
                  <a:pt x="305401" y="117069"/>
                </a:lnTo>
                <a:lnTo>
                  <a:pt x="243719" y="105067"/>
                </a:lnTo>
                <a:lnTo>
                  <a:pt x="186607" y="91676"/>
                </a:lnTo>
                <a:lnTo>
                  <a:pt x="134080" y="76925"/>
                </a:lnTo>
                <a:lnTo>
                  <a:pt x="113015" y="69194"/>
                </a:lnTo>
                <a:close/>
              </a:path>
              <a:path w="1551304" h="191770">
                <a:moveTo>
                  <a:pt x="142478" y="0"/>
                </a:moveTo>
                <a:lnTo>
                  <a:pt x="0" y="42857"/>
                </a:lnTo>
                <a:lnTo>
                  <a:pt x="67848" y="175272"/>
                </a:lnTo>
                <a:lnTo>
                  <a:pt x="98083" y="104264"/>
                </a:lnTo>
                <a:lnTo>
                  <a:pt x="81089" y="98063"/>
                </a:lnTo>
                <a:lnTo>
                  <a:pt x="94181" y="62283"/>
                </a:lnTo>
                <a:lnTo>
                  <a:pt x="115958" y="62283"/>
                </a:lnTo>
                <a:lnTo>
                  <a:pt x="142478" y="0"/>
                </a:lnTo>
                <a:close/>
              </a:path>
              <a:path w="1551304" h="191770">
                <a:moveTo>
                  <a:pt x="1530536" y="10967"/>
                </a:moveTo>
                <a:lnTo>
                  <a:pt x="1494839" y="32071"/>
                </a:lnTo>
                <a:lnTo>
                  <a:pt x="1452909" y="51428"/>
                </a:lnTo>
                <a:lnTo>
                  <a:pt x="1404334" y="69485"/>
                </a:lnTo>
                <a:lnTo>
                  <a:pt x="1349754" y="86062"/>
                </a:lnTo>
                <a:lnTo>
                  <a:pt x="1289786" y="101032"/>
                </a:lnTo>
                <a:lnTo>
                  <a:pt x="1225029" y="114293"/>
                </a:lnTo>
                <a:lnTo>
                  <a:pt x="1155908" y="125785"/>
                </a:lnTo>
                <a:lnTo>
                  <a:pt x="1083340" y="135371"/>
                </a:lnTo>
                <a:lnTo>
                  <a:pt x="1007719" y="143013"/>
                </a:lnTo>
                <a:lnTo>
                  <a:pt x="929613" y="148639"/>
                </a:lnTo>
                <a:lnTo>
                  <a:pt x="849588" y="152184"/>
                </a:lnTo>
                <a:lnTo>
                  <a:pt x="768210" y="153579"/>
                </a:lnTo>
                <a:lnTo>
                  <a:pt x="1220967" y="153579"/>
                </a:lnTo>
                <a:lnTo>
                  <a:pt x="1265993" y="145127"/>
                </a:lnTo>
                <a:lnTo>
                  <a:pt x="1330073" y="130608"/>
                </a:lnTo>
                <a:lnTo>
                  <a:pt x="1389352" y="114260"/>
                </a:lnTo>
                <a:lnTo>
                  <a:pt x="1443327" y="96099"/>
                </a:lnTo>
                <a:lnTo>
                  <a:pt x="1491519" y="76107"/>
                </a:lnTo>
                <a:lnTo>
                  <a:pt x="1533470" y="54189"/>
                </a:lnTo>
                <a:lnTo>
                  <a:pt x="1550897" y="43169"/>
                </a:lnTo>
                <a:lnTo>
                  <a:pt x="1530536" y="10967"/>
                </a:lnTo>
                <a:close/>
              </a:path>
              <a:path w="1551304" h="191770">
                <a:moveTo>
                  <a:pt x="94181" y="62283"/>
                </a:moveTo>
                <a:lnTo>
                  <a:pt x="81089" y="98063"/>
                </a:lnTo>
                <a:lnTo>
                  <a:pt x="98083" y="104264"/>
                </a:lnTo>
                <a:lnTo>
                  <a:pt x="113015" y="69194"/>
                </a:lnTo>
                <a:lnTo>
                  <a:pt x="94181" y="62283"/>
                </a:lnTo>
                <a:close/>
              </a:path>
              <a:path w="1551304" h="191770">
                <a:moveTo>
                  <a:pt x="115958" y="62283"/>
                </a:moveTo>
                <a:lnTo>
                  <a:pt x="94181" y="62283"/>
                </a:lnTo>
                <a:lnTo>
                  <a:pt x="113015" y="69194"/>
                </a:lnTo>
                <a:lnTo>
                  <a:pt x="115958" y="62283"/>
                </a:lnTo>
                <a:close/>
              </a:path>
            </a:pathLst>
          </a:custGeom>
          <a:solidFill>
            <a:srgbClr val="B6476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grpSp>
        <p:nvGrpSpPr>
          <p:cNvPr id="20" name="object 20"/>
          <p:cNvGrpSpPr/>
          <p:nvPr/>
        </p:nvGrpSpPr>
        <p:grpSpPr>
          <a:xfrm>
            <a:off x="3120123" y="4446548"/>
            <a:ext cx="519430" cy="256540"/>
            <a:chOff x="4680184" y="7272528"/>
            <a:chExt cx="779145" cy="384810"/>
          </a:xfrm>
        </p:grpSpPr>
        <p:sp>
          <p:nvSpPr>
            <p:cNvPr id="21" name="object 21"/>
            <p:cNvSpPr/>
            <p:nvPr/>
          </p:nvSpPr>
          <p:spPr>
            <a:xfrm>
              <a:off x="4680184" y="7647798"/>
              <a:ext cx="779145" cy="0"/>
            </a:xfrm>
            <a:custGeom>
              <a:avLst/>
              <a:gdLst/>
              <a:ahLst/>
              <a:cxnLst/>
              <a:rect l="l" t="t" r="r" b="b"/>
              <a:pathLst>
                <a:path w="779145">
                  <a:moveTo>
                    <a:pt x="0" y="1"/>
                  </a:moveTo>
                  <a:lnTo>
                    <a:pt x="779009" y="0"/>
                  </a:lnTo>
                </a:path>
              </a:pathLst>
            </a:custGeom>
            <a:ln w="19050">
              <a:solidFill>
                <a:srgbClr val="B6476F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85359" y="7272528"/>
              <a:ext cx="551688" cy="350519"/>
            </a:xfrm>
            <a:prstGeom prst="rect">
              <a:avLst/>
            </a:prstGeom>
          </p:spPr>
        </p:pic>
      </p:grpSp>
      <p:sp>
        <p:nvSpPr>
          <p:cNvPr id="23" name="object 23"/>
          <p:cNvSpPr/>
          <p:nvPr/>
        </p:nvSpPr>
        <p:spPr>
          <a:xfrm>
            <a:off x="4057979" y="4224629"/>
            <a:ext cx="1034203" cy="127847"/>
          </a:xfrm>
          <a:custGeom>
            <a:avLst/>
            <a:gdLst/>
            <a:ahLst/>
            <a:cxnLst/>
            <a:rect l="l" t="t" r="r" b="b"/>
            <a:pathLst>
              <a:path w="1551304" h="191770">
                <a:moveTo>
                  <a:pt x="113015" y="69194"/>
                </a:moveTo>
                <a:lnTo>
                  <a:pt x="98083" y="104264"/>
                </a:lnTo>
                <a:lnTo>
                  <a:pt x="149853" y="121258"/>
                </a:lnTo>
                <a:lnTo>
                  <a:pt x="206357" y="135741"/>
                </a:lnTo>
                <a:lnTo>
                  <a:pt x="299410" y="154696"/>
                </a:lnTo>
                <a:lnTo>
                  <a:pt x="366287" y="165336"/>
                </a:lnTo>
                <a:lnTo>
                  <a:pt x="436774" y="174306"/>
                </a:lnTo>
                <a:lnTo>
                  <a:pt x="519075" y="182241"/>
                </a:lnTo>
                <a:lnTo>
                  <a:pt x="602221" y="187736"/>
                </a:lnTo>
                <a:lnTo>
                  <a:pt x="685666" y="190859"/>
                </a:lnTo>
                <a:lnTo>
                  <a:pt x="768866" y="191673"/>
                </a:lnTo>
                <a:lnTo>
                  <a:pt x="851277" y="190247"/>
                </a:lnTo>
                <a:lnTo>
                  <a:pt x="932353" y="186641"/>
                </a:lnTo>
                <a:lnTo>
                  <a:pt x="1011553" y="180919"/>
                </a:lnTo>
                <a:lnTo>
                  <a:pt x="1088335" y="173142"/>
                </a:lnTo>
                <a:lnTo>
                  <a:pt x="1162160" y="163368"/>
                </a:lnTo>
                <a:lnTo>
                  <a:pt x="1220967" y="153579"/>
                </a:lnTo>
                <a:lnTo>
                  <a:pt x="768210" y="153579"/>
                </a:lnTo>
                <a:lnTo>
                  <a:pt x="686042" y="152760"/>
                </a:lnTo>
                <a:lnTo>
                  <a:pt x="603648" y="149663"/>
                </a:lnTo>
                <a:lnTo>
                  <a:pt x="521591" y="144225"/>
                </a:lnTo>
                <a:lnTo>
                  <a:pt x="440434" y="136382"/>
                </a:lnTo>
                <a:lnTo>
                  <a:pt x="371101" y="127541"/>
                </a:lnTo>
                <a:lnTo>
                  <a:pt x="305401" y="117069"/>
                </a:lnTo>
                <a:lnTo>
                  <a:pt x="243719" y="105067"/>
                </a:lnTo>
                <a:lnTo>
                  <a:pt x="186607" y="91676"/>
                </a:lnTo>
                <a:lnTo>
                  <a:pt x="134080" y="76925"/>
                </a:lnTo>
                <a:lnTo>
                  <a:pt x="113015" y="69194"/>
                </a:lnTo>
                <a:close/>
              </a:path>
              <a:path w="1551304" h="191770">
                <a:moveTo>
                  <a:pt x="142478" y="0"/>
                </a:moveTo>
                <a:lnTo>
                  <a:pt x="0" y="42857"/>
                </a:lnTo>
                <a:lnTo>
                  <a:pt x="67848" y="175272"/>
                </a:lnTo>
                <a:lnTo>
                  <a:pt x="98083" y="104264"/>
                </a:lnTo>
                <a:lnTo>
                  <a:pt x="81089" y="98063"/>
                </a:lnTo>
                <a:lnTo>
                  <a:pt x="94181" y="62283"/>
                </a:lnTo>
                <a:lnTo>
                  <a:pt x="115958" y="62283"/>
                </a:lnTo>
                <a:lnTo>
                  <a:pt x="142478" y="0"/>
                </a:lnTo>
                <a:close/>
              </a:path>
              <a:path w="1551304" h="191770">
                <a:moveTo>
                  <a:pt x="1530536" y="10967"/>
                </a:moveTo>
                <a:lnTo>
                  <a:pt x="1494839" y="32071"/>
                </a:lnTo>
                <a:lnTo>
                  <a:pt x="1452909" y="51428"/>
                </a:lnTo>
                <a:lnTo>
                  <a:pt x="1404334" y="69485"/>
                </a:lnTo>
                <a:lnTo>
                  <a:pt x="1349754" y="86062"/>
                </a:lnTo>
                <a:lnTo>
                  <a:pt x="1289786" y="101032"/>
                </a:lnTo>
                <a:lnTo>
                  <a:pt x="1225029" y="114293"/>
                </a:lnTo>
                <a:lnTo>
                  <a:pt x="1155908" y="125785"/>
                </a:lnTo>
                <a:lnTo>
                  <a:pt x="1083340" y="135371"/>
                </a:lnTo>
                <a:lnTo>
                  <a:pt x="1007719" y="143013"/>
                </a:lnTo>
                <a:lnTo>
                  <a:pt x="929613" y="148639"/>
                </a:lnTo>
                <a:lnTo>
                  <a:pt x="849588" y="152184"/>
                </a:lnTo>
                <a:lnTo>
                  <a:pt x="768210" y="153579"/>
                </a:lnTo>
                <a:lnTo>
                  <a:pt x="1220967" y="153579"/>
                </a:lnTo>
                <a:lnTo>
                  <a:pt x="1265993" y="145127"/>
                </a:lnTo>
                <a:lnTo>
                  <a:pt x="1330073" y="130608"/>
                </a:lnTo>
                <a:lnTo>
                  <a:pt x="1389352" y="114260"/>
                </a:lnTo>
                <a:lnTo>
                  <a:pt x="1443327" y="96099"/>
                </a:lnTo>
                <a:lnTo>
                  <a:pt x="1491519" y="76107"/>
                </a:lnTo>
                <a:lnTo>
                  <a:pt x="1533470" y="54189"/>
                </a:lnTo>
                <a:lnTo>
                  <a:pt x="1550897" y="43169"/>
                </a:lnTo>
                <a:lnTo>
                  <a:pt x="1530536" y="10967"/>
                </a:lnTo>
                <a:close/>
              </a:path>
              <a:path w="1551304" h="191770">
                <a:moveTo>
                  <a:pt x="94181" y="62283"/>
                </a:moveTo>
                <a:lnTo>
                  <a:pt x="81089" y="98063"/>
                </a:lnTo>
                <a:lnTo>
                  <a:pt x="98083" y="104264"/>
                </a:lnTo>
                <a:lnTo>
                  <a:pt x="113015" y="69194"/>
                </a:lnTo>
                <a:lnTo>
                  <a:pt x="94181" y="62283"/>
                </a:lnTo>
                <a:close/>
              </a:path>
              <a:path w="1551304" h="191770">
                <a:moveTo>
                  <a:pt x="115958" y="62283"/>
                </a:moveTo>
                <a:lnTo>
                  <a:pt x="94181" y="62283"/>
                </a:lnTo>
                <a:lnTo>
                  <a:pt x="113015" y="69194"/>
                </a:lnTo>
                <a:lnTo>
                  <a:pt x="115958" y="62283"/>
                </a:lnTo>
                <a:close/>
              </a:path>
            </a:pathLst>
          </a:custGeom>
          <a:solidFill>
            <a:srgbClr val="B6476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grpSp>
        <p:nvGrpSpPr>
          <p:cNvPr id="24" name="object 24"/>
          <p:cNvGrpSpPr/>
          <p:nvPr/>
        </p:nvGrpSpPr>
        <p:grpSpPr>
          <a:xfrm>
            <a:off x="4304780" y="4446548"/>
            <a:ext cx="519430" cy="256540"/>
            <a:chOff x="6457169" y="7272528"/>
            <a:chExt cx="779145" cy="384810"/>
          </a:xfrm>
        </p:grpSpPr>
        <p:sp>
          <p:nvSpPr>
            <p:cNvPr id="25" name="object 25"/>
            <p:cNvSpPr/>
            <p:nvPr/>
          </p:nvSpPr>
          <p:spPr>
            <a:xfrm>
              <a:off x="6457169" y="7647798"/>
              <a:ext cx="779145" cy="0"/>
            </a:xfrm>
            <a:custGeom>
              <a:avLst/>
              <a:gdLst/>
              <a:ahLst/>
              <a:cxnLst/>
              <a:rect l="l" t="t" r="r" b="b"/>
              <a:pathLst>
                <a:path w="779145">
                  <a:moveTo>
                    <a:pt x="0" y="1"/>
                  </a:moveTo>
                  <a:lnTo>
                    <a:pt x="779009" y="0"/>
                  </a:lnTo>
                </a:path>
              </a:pathLst>
            </a:custGeom>
            <a:ln w="19050">
              <a:solidFill>
                <a:srgbClr val="B6476F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62344" y="7272528"/>
              <a:ext cx="551688" cy="350519"/>
            </a:xfrm>
            <a:prstGeom prst="rect">
              <a:avLst/>
            </a:prstGeom>
          </p:spPr>
        </p:pic>
      </p:grpSp>
      <p:sp>
        <p:nvSpPr>
          <p:cNvPr id="27" name="object 27"/>
          <p:cNvSpPr/>
          <p:nvPr/>
        </p:nvSpPr>
        <p:spPr>
          <a:xfrm>
            <a:off x="5242635" y="4224629"/>
            <a:ext cx="1034203" cy="127847"/>
          </a:xfrm>
          <a:custGeom>
            <a:avLst/>
            <a:gdLst/>
            <a:ahLst/>
            <a:cxnLst/>
            <a:rect l="l" t="t" r="r" b="b"/>
            <a:pathLst>
              <a:path w="1551304" h="191770">
                <a:moveTo>
                  <a:pt x="113015" y="69194"/>
                </a:moveTo>
                <a:lnTo>
                  <a:pt x="98083" y="104264"/>
                </a:lnTo>
                <a:lnTo>
                  <a:pt x="149853" y="121258"/>
                </a:lnTo>
                <a:lnTo>
                  <a:pt x="206357" y="135741"/>
                </a:lnTo>
                <a:lnTo>
                  <a:pt x="299410" y="154696"/>
                </a:lnTo>
                <a:lnTo>
                  <a:pt x="366287" y="165336"/>
                </a:lnTo>
                <a:lnTo>
                  <a:pt x="436774" y="174306"/>
                </a:lnTo>
                <a:lnTo>
                  <a:pt x="519075" y="182241"/>
                </a:lnTo>
                <a:lnTo>
                  <a:pt x="602221" y="187736"/>
                </a:lnTo>
                <a:lnTo>
                  <a:pt x="685666" y="190859"/>
                </a:lnTo>
                <a:lnTo>
                  <a:pt x="768866" y="191673"/>
                </a:lnTo>
                <a:lnTo>
                  <a:pt x="851277" y="190247"/>
                </a:lnTo>
                <a:lnTo>
                  <a:pt x="932353" y="186641"/>
                </a:lnTo>
                <a:lnTo>
                  <a:pt x="1011553" y="180919"/>
                </a:lnTo>
                <a:lnTo>
                  <a:pt x="1088335" y="173142"/>
                </a:lnTo>
                <a:lnTo>
                  <a:pt x="1162160" y="163368"/>
                </a:lnTo>
                <a:lnTo>
                  <a:pt x="1220967" y="153579"/>
                </a:lnTo>
                <a:lnTo>
                  <a:pt x="768210" y="153579"/>
                </a:lnTo>
                <a:lnTo>
                  <a:pt x="686042" y="152760"/>
                </a:lnTo>
                <a:lnTo>
                  <a:pt x="603648" y="149663"/>
                </a:lnTo>
                <a:lnTo>
                  <a:pt x="521591" y="144225"/>
                </a:lnTo>
                <a:lnTo>
                  <a:pt x="440434" y="136382"/>
                </a:lnTo>
                <a:lnTo>
                  <a:pt x="371101" y="127541"/>
                </a:lnTo>
                <a:lnTo>
                  <a:pt x="305400" y="117069"/>
                </a:lnTo>
                <a:lnTo>
                  <a:pt x="243719" y="105067"/>
                </a:lnTo>
                <a:lnTo>
                  <a:pt x="186607" y="91676"/>
                </a:lnTo>
                <a:lnTo>
                  <a:pt x="134080" y="76925"/>
                </a:lnTo>
                <a:lnTo>
                  <a:pt x="113015" y="69194"/>
                </a:lnTo>
                <a:close/>
              </a:path>
              <a:path w="1551304" h="191770">
                <a:moveTo>
                  <a:pt x="142478" y="0"/>
                </a:moveTo>
                <a:lnTo>
                  <a:pt x="0" y="42857"/>
                </a:lnTo>
                <a:lnTo>
                  <a:pt x="67848" y="175272"/>
                </a:lnTo>
                <a:lnTo>
                  <a:pt x="98083" y="104264"/>
                </a:lnTo>
                <a:lnTo>
                  <a:pt x="81089" y="98063"/>
                </a:lnTo>
                <a:lnTo>
                  <a:pt x="94181" y="62283"/>
                </a:lnTo>
                <a:lnTo>
                  <a:pt x="115958" y="62283"/>
                </a:lnTo>
                <a:lnTo>
                  <a:pt x="142478" y="0"/>
                </a:lnTo>
                <a:close/>
              </a:path>
              <a:path w="1551304" h="191770">
                <a:moveTo>
                  <a:pt x="1530536" y="10967"/>
                </a:moveTo>
                <a:lnTo>
                  <a:pt x="1494839" y="32071"/>
                </a:lnTo>
                <a:lnTo>
                  <a:pt x="1452909" y="51428"/>
                </a:lnTo>
                <a:lnTo>
                  <a:pt x="1404334" y="69485"/>
                </a:lnTo>
                <a:lnTo>
                  <a:pt x="1349754" y="86062"/>
                </a:lnTo>
                <a:lnTo>
                  <a:pt x="1289786" y="101032"/>
                </a:lnTo>
                <a:lnTo>
                  <a:pt x="1225029" y="114293"/>
                </a:lnTo>
                <a:lnTo>
                  <a:pt x="1155908" y="125785"/>
                </a:lnTo>
                <a:lnTo>
                  <a:pt x="1083340" y="135371"/>
                </a:lnTo>
                <a:lnTo>
                  <a:pt x="1007719" y="143013"/>
                </a:lnTo>
                <a:lnTo>
                  <a:pt x="929613" y="148639"/>
                </a:lnTo>
                <a:lnTo>
                  <a:pt x="849588" y="152184"/>
                </a:lnTo>
                <a:lnTo>
                  <a:pt x="768210" y="153579"/>
                </a:lnTo>
                <a:lnTo>
                  <a:pt x="1220967" y="153579"/>
                </a:lnTo>
                <a:lnTo>
                  <a:pt x="1265993" y="145127"/>
                </a:lnTo>
                <a:lnTo>
                  <a:pt x="1330073" y="130608"/>
                </a:lnTo>
                <a:lnTo>
                  <a:pt x="1389352" y="114260"/>
                </a:lnTo>
                <a:lnTo>
                  <a:pt x="1443327" y="96099"/>
                </a:lnTo>
                <a:lnTo>
                  <a:pt x="1491519" y="76107"/>
                </a:lnTo>
                <a:lnTo>
                  <a:pt x="1533470" y="54189"/>
                </a:lnTo>
                <a:lnTo>
                  <a:pt x="1550897" y="43169"/>
                </a:lnTo>
                <a:lnTo>
                  <a:pt x="1530536" y="10967"/>
                </a:lnTo>
                <a:close/>
              </a:path>
              <a:path w="1551304" h="191770">
                <a:moveTo>
                  <a:pt x="94181" y="62283"/>
                </a:moveTo>
                <a:lnTo>
                  <a:pt x="81089" y="98063"/>
                </a:lnTo>
                <a:lnTo>
                  <a:pt x="98083" y="104264"/>
                </a:lnTo>
                <a:lnTo>
                  <a:pt x="113015" y="69194"/>
                </a:lnTo>
                <a:lnTo>
                  <a:pt x="94181" y="62283"/>
                </a:lnTo>
                <a:close/>
              </a:path>
              <a:path w="1551304" h="191770">
                <a:moveTo>
                  <a:pt x="115958" y="62283"/>
                </a:moveTo>
                <a:lnTo>
                  <a:pt x="94181" y="62283"/>
                </a:lnTo>
                <a:lnTo>
                  <a:pt x="113015" y="69194"/>
                </a:lnTo>
                <a:lnTo>
                  <a:pt x="115958" y="62283"/>
                </a:lnTo>
                <a:close/>
              </a:path>
            </a:pathLst>
          </a:custGeom>
          <a:solidFill>
            <a:srgbClr val="B6476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grpSp>
        <p:nvGrpSpPr>
          <p:cNvPr id="28" name="object 28"/>
          <p:cNvGrpSpPr/>
          <p:nvPr/>
        </p:nvGrpSpPr>
        <p:grpSpPr>
          <a:xfrm>
            <a:off x="5489436" y="4446548"/>
            <a:ext cx="519430" cy="256540"/>
            <a:chOff x="8234153" y="7272528"/>
            <a:chExt cx="779145" cy="384810"/>
          </a:xfrm>
        </p:grpSpPr>
        <p:sp>
          <p:nvSpPr>
            <p:cNvPr id="29" name="object 29"/>
            <p:cNvSpPr/>
            <p:nvPr/>
          </p:nvSpPr>
          <p:spPr>
            <a:xfrm>
              <a:off x="8234153" y="7647798"/>
              <a:ext cx="779145" cy="0"/>
            </a:xfrm>
            <a:custGeom>
              <a:avLst/>
              <a:gdLst/>
              <a:ahLst/>
              <a:cxnLst/>
              <a:rect l="l" t="t" r="r" b="b"/>
              <a:pathLst>
                <a:path w="779145">
                  <a:moveTo>
                    <a:pt x="0" y="1"/>
                  </a:moveTo>
                  <a:lnTo>
                    <a:pt x="779009" y="0"/>
                  </a:lnTo>
                </a:path>
              </a:pathLst>
            </a:custGeom>
            <a:ln w="19050">
              <a:solidFill>
                <a:srgbClr val="B6476F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39328" y="7272528"/>
              <a:ext cx="551687" cy="350519"/>
            </a:xfrm>
            <a:prstGeom prst="rect">
              <a:avLst/>
            </a:prstGeom>
          </p:spPr>
        </p:pic>
      </p:grpSp>
      <p:sp>
        <p:nvSpPr>
          <p:cNvPr id="31" name="object 31"/>
          <p:cNvSpPr/>
          <p:nvPr/>
        </p:nvSpPr>
        <p:spPr>
          <a:xfrm>
            <a:off x="6427291" y="4224629"/>
            <a:ext cx="1034203" cy="127847"/>
          </a:xfrm>
          <a:custGeom>
            <a:avLst/>
            <a:gdLst/>
            <a:ahLst/>
            <a:cxnLst/>
            <a:rect l="l" t="t" r="r" b="b"/>
            <a:pathLst>
              <a:path w="1551304" h="191770">
                <a:moveTo>
                  <a:pt x="113015" y="69194"/>
                </a:moveTo>
                <a:lnTo>
                  <a:pt x="98083" y="104264"/>
                </a:lnTo>
                <a:lnTo>
                  <a:pt x="149853" y="121258"/>
                </a:lnTo>
                <a:lnTo>
                  <a:pt x="206357" y="135741"/>
                </a:lnTo>
                <a:lnTo>
                  <a:pt x="299410" y="154696"/>
                </a:lnTo>
                <a:lnTo>
                  <a:pt x="366285" y="165336"/>
                </a:lnTo>
                <a:lnTo>
                  <a:pt x="436774" y="174306"/>
                </a:lnTo>
                <a:lnTo>
                  <a:pt x="519075" y="182241"/>
                </a:lnTo>
                <a:lnTo>
                  <a:pt x="602221" y="187736"/>
                </a:lnTo>
                <a:lnTo>
                  <a:pt x="685666" y="190859"/>
                </a:lnTo>
                <a:lnTo>
                  <a:pt x="768866" y="191673"/>
                </a:lnTo>
                <a:lnTo>
                  <a:pt x="851277" y="190247"/>
                </a:lnTo>
                <a:lnTo>
                  <a:pt x="932353" y="186641"/>
                </a:lnTo>
                <a:lnTo>
                  <a:pt x="1011553" y="180919"/>
                </a:lnTo>
                <a:lnTo>
                  <a:pt x="1088335" y="173142"/>
                </a:lnTo>
                <a:lnTo>
                  <a:pt x="1162160" y="163368"/>
                </a:lnTo>
                <a:lnTo>
                  <a:pt x="1220967" y="153579"/>
                </a:lnTo>
                <a:lnTo>
                  <a:pt x="768210" y="153579"/>
                </a:lnTo>
                <a:lnTo>
                  <a:pt x="686042" y="152760"/>
                </a:lnTo>
                <a:lnTo>
                  <a:pt x="603648" y="149663"/>
                </a:lnTo>
                <a:lnTo>
                  <a:pt x="521591" y="144225"/>
                </a:lnTo>
                <a:lnTo>
                  <a:pt x="440434" y="136382"/>
                </a:lnTo>
                <a:lnTo>
                  <a:pt x="371101" y="127541"/>
                </a:lnTo>
                <a:lnTo>
                  <a:pt x="305400" y="117069"/>
                </a:lnTo>
                <a:lnTo>
                  <a:pt x="243719" y="105067"/>
                </a:lnTo>
                <a:lnTo>
                  <a:pt x="186607" y="91676"/>
                </a:lnTo>
                <a:lnTo>
                  <a:pt x="134080" y="76925"/>
                </a:lnTo>
                <a:lnTo>
                  <a:pt x="113015" y="69194"/>
                </a:lnTo>
                <a:close/>
              </a:path>
              <a:path w="1551304" h="191770">
                <a:moveTo>
                  <a:pt x="142478" y="0"/>
                </a:moveTo>
                <a:lnTo>
                  <a:pt x="0" y="42857"/>
                </a:lnTo>
                <a:lnTo>
                  <a:pt x="67848" y="175272"/>
                </a:lnTo>
                <a:lnTo>
                  <a:pt x="98083" y="104264"/>
                </a:lnTo>
                <a:lnTo>
                  <a:pt x="81089" y="98063"/>
                </a:lnTo>
                <a:lnTo>
                  <a:pt x="94181" y="62283"/>
                </a:lnTo>
                <a:lnTo>
                  <a:pt x="115958" y="62283"/>
                </a:lnTo>
                <a:lnTo>
                  <a:pt x="142478" y="0"/>
                </a:lnTo>
                <a:close/>
              </a:path>
              <a:path w="1551304" h="191770">
                <a:moveTo>
                  <a:pt x="1530536" y="10967"/>
                </a:moveTo>
                <a:lnTo>
                  <a:pt x="1494839" y="32071"/>
                </a:lnTo>
                <a:lnTo>
                  <a:pt x="1452909" y="51428"/>
                </a:lnTo>
                <a:lnTo>
                  <a:pt x="1404334" y="69485"/>
                </a:lnTo>
                <a:lnTo>
                  <a:pt x="1349754" y="86062"/>
                </a:lnTo>
                <a:lnTo>
                  <a:pt x="1289786" y="101032"/>
                </a:lnTo>
                <a:lnTo>
                  <a:pt x="1225029" y="114293"/>
                </a:lnTo>
                <a:lnTo>
                  <a:pt x="1155908" y="125785"/>
                </a:lnTo>
                <a:lnTo>
                  <a:pt x="1083340" y="135371"/>
                </a:lnTo>
                <a:lnTo>
                  <a:pt x="1007719" y="143013"/>
                </a:lnTo>
                <a:lnTo>
                  <a:pt x="929613" y="148639"/>
                </a:lnTo>
                <a:lnTo>
                  <a:pt x="849588" y="152184"/>
                </a:lnTo>
                <a:lnTo>
                  <a:pt x="768210" y="153579"/>
                </a:lnTo>
                <a:lnTo>
                  <a:pt x="1220967" y="153579"/>
                </a:lnTo>
                <a:lnTo>
                  <a:pt x="1265993" y="145127"/>
                </a:lnTo>
                <a:lnTo>
                  <a:pt x="1330073" y="130608"/>
                </a:lnTo>
                <a:lnTo>
                  <a:pt x="1389352" y="114260"/>
                </a:lnTo>
                <a:lnTo>
                  <a:pt x="1443327" y="96099"/>
                </a:lnTo>
                <a:lnTo>
                  <a:pt x="1491519" y="76107"/>
                </a:lnTo>
                <a:lnTo>
                  <a:pt x="1533470" y="54189"/>
                </a:lnTo>
                <a:lnTo>
                  <a:pt x="1550897" y="43169"/>
                </a:lnTo>
                <a:lnTo>
                  <a:pt x="1530536" y="10967"/>
                </a:lnTo>
                <a:close/>
              </a:path>
              <a:path w="1551304" h="191770">
                <a:moveTo>
                  <a:pt x="94181" y="62283"/>
                </a:moveTo>
                <a:lnTo>
                  <a:pt x="81089" y="98063"/>
                </a:lnTo>
                <a:lnTo>
                  <a:pt x="98083" y="104264"/>
                </a:lnTo>
                <a:lnTo>
                  <a:pt x="113015" y="69194"/>
                </a:lnTo>
                <a:lnTo>
                  <a:pt x="94181" y="62283"/>
                </a:lnTo>
                <a:close/>
              </a:path>
              <a:path w="1551304" h="191770">
                <a:moveTo>
                  <a:pt x="115958" y="62283"/>
                </a:moveTo>
                <a:lnTo>
                  <a:pt x="94181" y="62283"/>
                </a:lnTo>
                <a:lnTo>
                  <a:pt x="113015" y="69194"/>
                </a:lnTo>
                <a:lnTo>
                  <a:pt x="115958" y="62283"/>
                </a:lnTo>
                <a:close/>
              </a:path>
            </a:pathLst>
          </a:custGeom>
          <a:solidFill>
            <a:srgbClr val="B6476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grpSp>
        <p:nvGrpSpPr>
          <p:cNvPr id="32" name="object 32"/>
          <p:cNvGrpSpPr/>
          <p:nvPr/>
        </p:nvGrpSpPr>
        <p:grpSpPr>
          <a:xfrm>
            <a:off x="6674091" y="4446548"/>
            <a:ext cx="519430" cy="256540"/>
            <a:chOff x="10011136" y="7272528"/>
            <a:chExt cx="779145" cy="384810"/>
          </a:xfrm>
        </p:grpSpPr>
        <p:sp>
          <p:nvSpPr>
            <p:cNvPr id="33" name="object 33"/>
            <p:cNvSpPr/>
            <p:nvPr/>
          </p:nvSpPr>
          <p:spPr>
            <a:xfrm>
              <a:off x="10011136" y="7647798"/>
              <a:ext cx="779145" cy="0"/>
            </a:xfrm>
            <a:custGeom>
              <a:avLst/>
              <a:gdLst/>
              <a:ahLst/>
              <a:cxnLst/>
              <a:rect l="l" t="t" r="r" b="b"/>
              <a:pathLst>
                <a:path w="779145">
                  <a:moveTo>
                    <a:pt x="0" y="1"/>
                  </a:moveTo>
                  <a:lnTo>
                    <a:pt x="779009" y="0"/>
                  </a:lnTo>
                </a:path>
              </a:pathLst>
            </a:custGeom>
            <a:ln w="19050">
              <a:solidFill>
                <a:srgbClr val="B6476F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16312" y="7272528"/>
              <a:ext cx="551688" cy="350519"/>
            </a:xfrm>
            <a:prstGeom prst="rect">
              <a:avLst/>
            </a:prstGeom>
          </p:spPr>
        </p:pic>
      </p:grpSp>
      <p:sp>
        <p:nvSpPr>
          <p:cNvPr id="35" name="object 35"/>
          <p:cNvSpPr/>
          <p:nvPr/>
        </p:nvSpPr>
        <p:spPr>
          <a:xfrm>
            <a:off x="7611947" y="4224629"/>
            <a:ext cx="1034203" cy="127847"/>
          </a:xfrm>
          <a:custGeom>
            <a:avLst/>
            <a:gdLst/>
            <a:ahLst/>
            <a:cxnLst/>
            <a:rect l="l" t="t" r="r" b="b"/>
            <a:pathLst>
              <a:path w="1551304" h="191770">
                <a:moveTo>
                  <a:pt x="113015" y="69195"/>
                </a:moveTo>
                <a:lnTo>
                  <a:pt x="98083" y="104264"/>
                </a:lnTo>
                <a:lnTo>
                  <a:pt x="149853" y="121258"/>
                </a:lnTo>
                <a:lnTo>
                  <a:pt x="206357" y="135741"/>
                </a:lnTo>
                <a:lnTo>
                  <a:pt x="299410" y="154696"/>
                </a:lnTo>
                <a:lnTo>
                  <a:pt x="366285" y="165336"/>
                </a:lnTo>
                <a:lnTo>
                  <a:pt x="436774" y="174306"/>
                </a:lnTo>
                <a:lnTo>
                  <a:pt x="519075" y="182241"/>
                </a:lnTo>
                <a:lnTo>
                  <a:pt x="602221" y="187736"/>
                </a:lnTo>
                <a:lnTo>
                  <a:pt x="685666" y="190859"/>
                </a:lnTo>
                <a:lnTo>
                  <a:pt x="768866" y="191673"/>
                </a:lnTo>
                <a:lnTo>
                  <a:pt x="851277" y="190247"/>
                </a:lnTo>
                <a:lnTo>
                  <a:pt x="932353" y="186641"/>
                </a:lnTo>
                <a:lnTo>
                  <a:pt x="1011553" y="180919"/>
                </a:lnTo>
                <a:lnTo>
                  <a:pt x="1088335" y="173142"/>
                </a:lnTo>
                <a:lnTo>
                  <a:pt x="1162160" y="163368"/>
                </a:lnTo>
                <a:lnTo>
                  <a:pt x="1220967" y="153579"/>
                </a:lnTo>
                <a:lnTo>
                  <a:pt x="768210" y="153579"/>
                </a:lnTo>
                <a:lnTo>
                  <a:pt x="686042" y="152760"/>
                </a:lnTo>
                <a:lnTo>
                  <a:pt x="603648" y="149663"/>
                </a:lnTo>
                <a:lnTo>
                  <a:pt x="521591" y="144225"/>
                </a:lnTo>
                <a:lnTo>
                  <a:pt x="440434" y="136382"/>
                </a:lnTo>
                <a:lnTo>
                  <a:pt x="371101" y="127541"/>
                </a:lnTo>
                <a:lnTo>
                  <a:pt x="305400" y="117069"/>
                </a:lnTo>
                <a:lnTo>
                  <a:pt x="243719" y="105067"/>
                </a:lnTo>
                <a:lnTo>
                  <a:pt x="186607" y="91676"/>
                </a:lnTo>
                <a:lnTo>
                  <a:pt x="134078" y="76925"/>
                </a:lnTo>
                <a:lnTo>
                  <a:pt x="113015" y="69195"/>
                </a:lnTo>
                <a:close/>
              </a:path>
              <a:path w="1551304" h="191770">
                <a:moveTo>
                  <a:pt x="142478" y="0"/>
                </a:moveTo>
                <a:lnTo>
                  <a:pt x="0" y="42857"/>
                </a:lnTo>
                <a:lnTo>
                  <a:pt x="67848" y="175272"/>
                </a:lnTo>
                <a:lnTo>
                  <a:pt x="98083" y="104264"/>
                </a:lnTo>
                <a:lnTo>
                  <a:pt x="81089" y="98063"/>
                </a:lnTo>
                <a:lnTo>
                  <a:pt x="94181" y="62283"/>
                </a:lnTo>
                <a:lnTo>
                  <a:pt x="115958" y="62283"/>
                </a:lnTo>
                <a:lnTo>
                  <a:pt x="142478" y="0"/>
                </a:lnTo>
                <a:close/>
              </a:path>
              <a:path w="1551304" h="191770">
                <a:moveTo>
                  <a:pt x="1530543" y="10967"/>
                </a:moveTo>
                <a:lnTo>
                  <a:pt x="1494843" y="32071"/>
                </a:lnTo>
                <a:lnTo>
                  <a:pt x="1452907" y="51428"/>
                </a:lnTo>
                <a:lnTo>
                  <a:pt x="1404330" y="69485"/>
                </a:lnTo>
                <a:lnTo>
                  <a:pt x="1349758" y="86062"/>
                </a:lnTo>
                <a:lnTo>
                  <a:pt x="1289789" y="101032"/>
                </a:lnTo>
                <a:lnTo>
                  <a:pt x="1225029" y="114293"/>
                </a:lnTo>
                <a:lnTo>
                  <a:pt x="1155908" y="125785"/>
                </a:lnTo>
                <a:lnTo>
                  <a:pt x="1083340" y="135371"/>
                </a:lnTo>
                <a:lnTo>
                  <a:pt x="1007719" y="143013"/>
                </a:lnTo>
                <a:lnTo>
                  <a:pt x="929613" y="148639"/>
                </a:lnTo>
                <a:lnTo>
                  <a:pt x="849588" y="152184"/>
                </a:lnTo>
                <a:lnTo>
                  <a:pt x="768210" y="153579"/>
                </a:lnTo>
                <a:lnTo>
                  <a:pt x="1220967" y="153579"/>
                </a:lnTo>
                <a:lnTo>
                  <a:pt x="1265993" y="145127"/>
                </a:lnTo>
                <a:lnTo>
                  <a:pt x="1330073" y="130608"/>
                </a:lnTo>
                <a:lnTo>
                  <a:pt x="1389357" y="114260"/>
                </a:lnTo>
                <a:lnTo>
                  <a:pt x="1443332" y="96099"/>
                </a:lnTo>
                <a:lnTo>
                  <a:pt x="1491515" y="76107"/>
                </a:lnTo>
                <a:lnTo>
                  <a:pt x="1533464" y="54189"/>
                </a:lnTo>
                <a:lnTo>
                  <a:pt x="1550901" y="43169"/>
                </a:lnTo>
                <a:lnTo>
                  <a:pt x="1530543" y="10967"/>
                </a:lnTo>
                <a:close/>
              </a:path>
              <a:path w="1551304" h="191770">
                <a:moveTo>
                  <a:pt x="94181" y="62283"/>
                </a:moveTo>
                <a:lnTo>
                  <a:pt x="81089" y="98063"/>
                </a:lnTo>
                <a:lnTo>
                  <a:pt x="98083" y="104264"/>
                </a:lnTo>
                <a:lnTo>
                  <a:pt x="113015" y="69195"/>
                </a:lnTo>
                <a:lnTo>
                  <a:pt x="94181" y="62283"/>
                </a:lnTo>
                <a:close/>
              </a:path>
              <a:path w="1551304" h="191770">
                <a:moveTo>
                  <a:pt x="115958" y="62283"/>
                </a:moveTo>
                <a:lnTo>
                  <a:pt x="94181" y="62283"/>
                </a:lnTo>
                <a:lnTo>
                  <a:pt x="113015" y="69195"/>
                </a:lnTo>
                <a:lnTo>
                  <a:pt x="115958" y="62283"/>
                </a:lnTo>
                <a:close/>
              </a:path>
            </a:pathLst>
          </a:custGeom>
          <a:solidFill>
            <a:srgbClr val="B6476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grpSp>
        <p:nvGrpSpPr>
          <p:cNvPr id="36" name="object 36"/>
          <p:cNvGrpSpPr/>
          <p:nvPr/>
        </p:nvGrpSpPr>
        <p:grpSpPr>
          <a:xfrm>
            <a:off x="7858747" y="4446548"/>
            <a:ext cx="519430" cy="256540"/>
            <a:chOff x="11788120" y="7272528"/>
            <a:chExt cx="779145" cy="384810"/>
          </a:xfrm>
        </p:grpSpPr>
        <p:sp>
          <p:nvSpPr>
            <p:cNvPr id="37" name="object 37"/>
            <p:cNvSpPr/>
            <p:nvPr/>
          </p:nvSpPr>
          <p:spPr>
            <a:xfrm>
              <a:off x="11788120" y="7647798"/>
              <a:ext cx="779145" cy="0"/>
            </a:xfrm>
            <a:custGeom>
              <a:avLst/>
              <a:gdLst/>
              <a:ahLst/>
              <a:cxnLst/>
              <a:rect l="l" t="t" r="r" b="b"/>
              <a:pathLst>
                <a:path w="779145">
                  <a:moveTo>
                    <a:pt x="0" y="1"/>
                  </a:moveTo>
                  <a:lnTo>
                    <a:pt x="779009" y="0"/>
                  </a:lnTo>
                </a:path>
              </a:pathLst>
            </a:custGeom>
            <a:ln w="19050">
              <a:solidFill>
                <a:srgbClr val="B6476F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93295" y="7272528"/>
              <a:ext cx="551688" cy="350519"/>
            </a:xfrm>
            <a:prstGeom prst="rect">
              <a:avLst/>
            </a:prstGeom>
          </p:spPr>
        </p:pic>
      </p:grpSp>
      <p:sp>
        <p:nvSpPr>
          <p:cNvPr id="39" name="object 39"/>
          <p:cNvSpPr/>
          <p:nvPr/>
        </p:nvSpPr>
        <p:spPr>
          <a:xfrm>
            <a:off x="8796605" y="4224629"/>
            <a:ext cx="1034203" cy="127847"/>
          </a:xfrm>
          <a:custGeom>
            <a:avLst/>
            <a:gdLst/>
            <a:ahLst/>
            <a:cxnLst/>
            <a:rect l="l" t="t" r="r" b="b"/>
            <a:pathLst>
              <a:path w="1551305" h="191770">
                <a:moveTo>
                  <a:pt x="113015" y="69195"/>
                </a:moveTo>
                <a:lnTo>
                  <a:pt x="98081" y="104264"/>
                </a:lnTo>
                <a:lnTo>
                  <a:pt x="149847" y="121258"/>
                </a:lnTo>
                <a:lnTo>
                  <a:pt x="206349" y="135741"/>
                </a:lnTo>
                <a:lnTo>
                  <a:pt x="299402" y="154696"/>
                </a:lnTo>
                <a:lnTo>
                  <a:pt x="366280" y="165336"/>
                </a:lnTo>
                <a:lnTo>
                  <a:pt x="436765" y="174306"/>
                </a:lnTo>
                <a:lnTo>
                  <a:pt x="519074" y="182241"/>
                </a:lnTo>
                <a:lnTo>
                  <a:pt x="602221" y="187736"/>
                </a:lnTo>
                <a:lnTo>
                  <a:pt x="685660" y="190859"/>
                </a:lnTo>
                <a:lnTo>
                  <a:pt x="768857" y="191673"/>
                </a:lnTo>
                <a:lnTo>
                  <a:pt x="851280" y="190247"/>
                </a:lnTo>
                <a:lnTo>
                  <a:pt x="932357" y="186641"/>
                </a:lnTo>
                <a:lnTo>
                  <a:pt x="1011554" y="180919"/>
                </a:lnTo>
                <a:lnTo>
                  <a:pt x="1088339" y="173142"/>
                </a:lnTo>
                <a:lnTo>
                  <a:pt x="1162164" y="163368"/>
                </a:lnTo>
                <a:lnTo>
                  <a:pt x="1220963" y="153579"/>
                </a:lnTo>
                <a:lnTo>
                  <a:pt x="768210" y="153579"/>
                </a:lnTo>
                <a:lnTo>
                  <a:pt x="686041" y="152760"/>
                </a:lnTo>
                <a:lnTo>
                  <a:pt x="603643" y="149663"/>
                </a:lnTo>
                <a:lnTo>
                  <a:pt x="521588" y="144225"/>
                </a:lnTo>
                <a:lnTo>
                  <a:pt x="440435" y="136382"/>
                </a:lnTo>
                <a:lnTo>
                  <a:pt x="371094" y="127541"/>
                </a:lnTo>
                <a:lnTo>
                  <a:pt x="305396" y="117069"/>
                </a:lnTo>
                <a:lnTo>
                  <a:pt x="243713" y="105067"/>
                </a:lnTo>
                <a:lnTo>
                  <a:pt x="186601" y="91676"/>
                </a:lnTo>
                <a:lnTo>
                  <a:pt x="134073" y="76925"/>
                </a:lnTo>
                <a:lnTo>
                  <a:pt x="113015" y="69195"/>
                </a:lnTo>
                <a:close/>
              </a:path>
              <a:path w="1551305" h="191770">
                <a:moveTo>
                  <a:pt x="142481" y="0"/>
                </a:moveTo>
                <a:lnTo>
                  <a:pt x="0" y="42857"/>
                </a:lnTo>
                <a:lnTo>
                  <a:pt x="67843" y="175272"/>
                </a:lnTo>
                <a:lnTo>
                  <a:pt x="98081" y="104264"/>
                </a:lnTo>
                <a:lnTo>
                  <a:pt x="81089" y="98063"/>
                </a:lnTo>
                <a:lnTo>
                  <a:pt x="94183" y="62283"/>
                </a:lnTo>
                <a:lnTo>
                  <a:pt x="115958" y="62283"/>
                </a:lnTo>
                <a:lnTo>
                  <a:pt x="142481" y="0"/>
                </a:lnTo>
                <a:close/>
              </a:path>
              <a:path w="1551305" h="191770">
                <a:moveTo>
                  <a:pt x="1530527" y="10967"/>
                </a:moveTo>
                <a:lnTo>
                  <a:pt x="1494840" y="32071"/>
                </a:lnTo>
                <a:lnTo>
                  <a:pt x="1452905" y="51428"/>
                </a:lnTo>
                <a:lnTo>
                  <a:pt x="1404327" y="69485"/>
                </a:lnTo>
                <a:lnTo>
                  <a:pt x="1349755" y="86062"/>
                </a:lnTo>
                <a:lnTo>
                  <a:pt x="1289786" y="101032"/>
                </a:lnTo>
                <a:lnTo>
                  <a:pt x="1225029" y="114293"/>
                </a:lnTo>
                <a:lnTo>
                  <a:pt x="1155903" y="125785"/>
                </a:lnTo>
                <a:lnTo>
                  <a:pt x="1083335" y="135371"/>
                </a:lnTo>
                <a:lnTo>
                  <a:pt x="1007719" y="143013"/>
                </a:lnTo>
                <a:lnTo>
                  <a:pt x="929614" y="148639"/>
                </a:lnTo>
                <a:lnTo>
                  <a:pt x="849579" y="152184"/>
                </a:lnTo>
                <a:lnTo>
                  <a:pt x="768210" y="153579"/>
                </a:lnTo>
                <a:lnTo>
                  <a:pt x="1220963" y="153579"/>
                </a:lnTo>
                <a:lnTo>
                  <a:pt x="1265986" y="145127"/>
                </a:lnTo>
                <a:lnTo>
                  <a:pt x="1330071" y="130608"/>
                </a:lnTo>
                <a:lnTo>
                  <a:pt x="1389354" y="114260"/>
                </a:lnTo>
                <a:lnTo>
                  <a:pt x="1443329" y="96099"/>
                </a:lnTo>
                <a:lnTo>
                  <a:pt x="1491513" y="76107"/>
                </a:lnTo>
                <a:lnTo>
                  <a:pt x="1533461" y="54189"/>
                </a:lnTo>
                <a:lnTo>
                  <a:pt x="1550898" y="43169"/>
                </a:lnTo>
                <a:lnTo>
                  <a:pt x="1530527" y="10967"/>
                </a:lnTo>
                <a:close/>
              </a:path>
              <a:path w="1551305" h="191770">
                <a:moveTo>
                  <a:pt x="94183" y="62283"/>
                </a:moveTo>
                <a:lnTo>
                  <a:pt x="81089" y="98063"/>
                </a:lnTo>
                <a:lnTo>
                  <a:pt x="98081" y="104264"/>
                </a:lnTo>
                <a:lnTo>
                  <a:pt x="113015" y="69195"/>
                </a:lnTo>
                <a:lnTo>
                  <a:pt x="94183" y="62283"/>
                </a:lnTo>
                <a:close/>
              </a:path>
              <a:path w="1551305" h="191770">
                <a:moveTo>
                  <a:pt x="115958" y="62283"/>
                </a:moveTo>
                <a:lnTo>
                  <a:pt x="94183" y="62283"/>
                </a:lnTo>
                <a:lnTo>
                  <a:pt x="113015" y="69195"/>
                </a:lnTo>
                <a:lnTo>
                  <a:pt x="115958" y="62283"/>
                </a:lnTo>
                <a:close/>
              </a:path>
            </a:pathLst>
          </a:custGeom>
          <a:solidFill>
            <a:srgbClr val="B6476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grpSp>
        <p:nvGrpSpPr>
          <p:cNvPr id="40" name="object 40"/>
          <p:cNvGrpSpPr/>
          <p:nvPr/>
        </p:nvGrpSpPr>
        <p:grpSpPr>
          <a:xfrm>
            <a:off x="9043400" y="4446548"/>
            <a:ext cx="519430" cy="256540"/>
            <a:chOff x="13565099" y="7272528"/>
            <a:chExt cx="779145" cy="384810"/>
          </a:xfrm>
        </p:grpSpPr>
        <p:sp>
          <p:nvSpPr>
            <p:cNvPr id="41" name="object 41"/>
            <p:cNvSpPr/>
            <p:nvPr/>
          </p:nvSpPr>
          <p:spPr>
            <a:xfrm>
              <a:off x="13565099" y="7647798"/>
              <a:ext cx="779145" cy="0"/>
            </a:xfrm>
            <a:custGeom>
              <a:avLst/>
              <a:gdLst/>
              <a:ahLst/>
              <a:cxnLst/>
              <a:rect l="l" t="t" r="r" b="b"/>
              <a:pathLst>
                <a:path w="779144">
                  <a:moveTo>
                    <a:pt x="0" y="1"/>
                  </a:moveTo>
                  <a:lnTo>
                    <a:pt x="779009" y="0"/>
                  </a:lnTo>
                </a:path>
              </a:pathLst>
            </a:custGeom>
            <a:ln w="19050">
              <a:solidFill>
                <a:srgbClr val="B6476F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42" name="object 4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70280" y="7272528"/>
              <a:ext cx="551688" cy="350519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2752408" y="3846769"/>
            <a:ext cx="225637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600" spc="3" dirty="0">
                <a:latin typeface="Bahnschrift"/>
                <a:cs typeface="Bahnschrift"/>
              </a:rPr>
              <a:t>x</a:t>
            </a:r>
            <a:r>
              <a:rPr sz="1600" spc="5" baseline="-17361" dirty="0">
                <a:latin typeface="Times New Roman"/>
                <a:cs typeface="Times New Roman"/>
              </a:rPr>
              <a:t>0</a:t>
            </a:r>
            <a:endParaRPr sz="1600" baseline="-17361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908572" y="3846769"/>
            <a:ext cx="225637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600" spc="3" dirty="0">
                <a:latin typeface="Bahnschrift"/>
                <a:cs typeface="Bahnschrift"/>
              </a:rPr>
              <a:t>x</a:t>
            </a:r>
            <a:r>
              <a:rPr sz="1600" spc="5" baseline="-17361" dirty="0">
                <a:latin typeface="Times New Roman"/>
                <a:cs typeface="Times New Roman"/>
              </a:rPr>
              <a:t>1</a:t>
            </a:r>
            <a:endParaRPr sz="1600" baseline="-17361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064736" y="3846769"/>
            <a:ext cx="225637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600" spc="3" dirty="0">
                <a:latin typeface="Bahnschrift"/>
                <a:cs typeface="Bahnschrift"/>
              </a:rPr>
              <a:t>x</a:t>
            </a:r>
            <a:r>
              <a:rPr sz="1600" spc="5" baseline="-17361" dirty="0">
                <a:latin typeface="Times New Roman"/>
                <a:cs typeface="Times New Roman"/>
              </a:rPr>
              <a:t>2</a:t>
            </a:r>
            <a:endParaRPr sz="1600" baseline="-17361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220900" y="3846769"/>
            <a:ext cx="225637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600" spc="3" dirty="0">
                <a:latin typeface="Bahnschrift"/>
                <a:cs typeface="Bahnschrift"/>
              </a:rPr>
              <a:t>x</a:t>
            </a:r>
            <a:r>
              <a:rPr sz="1600" spc="5" baseline="-17361" dirty="0">
                <a:latin typeface="Times New Roman"/>
                <a:cs typeface="Times New Roman"/>
              </a:rPr>
              <a:t>3</a:t>
            </a:r>
            <a:endParaRPr sz="1600" baseline="-17361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377065" y="3846769"/>
            <a:ext cx="225637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600" spc="3" dirty="0">
                <a:latin typeface="Bahnschrift"/>
                <a:cs typeface="Bahnschrift"/>
              </a:rPr>
              <a:t>x</a:t>
            </a:r>
            <a:r>
              <a:rPr sz="1600" spc="5" baseline="-17361" dirty="0">
                <a:latin typeface="Times New Roman"/>
                <a:cs typeface="Times New Roman"/>
              </a:rPr>
              <a:t>4</a:t>
            </a:r>
            <a:endParaRPr sz="1600" baseline="-17361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552806" y="3846769"/>
            <a:ext cx="186690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spc="400" dirty="0">
                <a:latin typeface="Bahnschrift"/>
                <a:cs typeface="Bahnschrift"/>
              </a:rPr>
              <a:t>…</a:t>
            </a:r>
            <a:endParaRPr sz="1600">
              <a:latin typeface="Bahnschrift"/>
              <a:cs typeface="Bahnschrift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674572" y="3846769"/>
            <a:ext cx="255693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600" spc="63" dirty="0">
                <a:latin typeface="Bahnschrift"/>
                <a:cs typeface="Bahnschrift"/>
              </a:rPr>
              <a:t>x</a:t>
            </a:r>
            <a:r>
              <a:rPr sz="1600" spc="95" baseline="-17361" dirty="0">
                <a:latin typeface="Times New Roman"/>
                <a:cs typeface="Times New Roman"/>
              </a:rPr>
              <a:t>T</a:t>
            </a:r>
            <a:endParaRPr sz="1600" baseline="-17361">
              <a:latin typeface="Times New Roman"/>
              <a:cs typeface="Times New Roman"/>
            </a:endParaRPr>
          </a:p>
        </p:txBody>
      </p:sp>
      <p:pic>
        <p:nvPicPr>
          <p:cNvPr id="50" name="object 5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219696" y="4887491"/>
            <a:ext cx="3178047" cy="731520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245104" y="5009412"/>
            <a:ext cx="1975103" cy="239775"/>
          </a:xfrm>
          <a:prstGeom prst="rect">
            <a:avLst/>
          </a:prstGeom>
        </p:spPr>
      </p:pic>
      <p:sp>
        <p:nvSpPr>
          <p:cNvPr id="52" name="Date Placeholder 51">
            <a:extLst>
              <a:ext uri="{FF2B5EF4-FFF2-40B4-BE49-F238E27FC236}">
                <a16:creationId xmlns:a16="http://schemas.microsoft.com/office/drawing/2014/main" id="{4C9D49C2-E604-D00D-E409-5A684B1BD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8166A-A99E-4028-A112-38BA157D6E81}" type="datetime1">
              <a:rPr lang="en-US" smtClean="0"/>
              <a:t>11/10/2025</a:t>
            </a:fld>
            <a:endParaRPr lang="en-US"/>
          </a:p>
        </p:txBody>
      </p:sp>
      <p:sp>
        <p:nvSpPr>
          <p:cNvPr id="53" name="Footer Placeholder 52">
            <a:extLst>
              <a:ext uri="{FF2B5EF4-FFF2-40B4-BE49-F238E27FC236}">
                <a16:creationId xmlns:a16="http://schemas.microsoft.com/office/drawing/2014/main" id="{910CB155-52DF-644B-E0D4-099DA6E9A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4" name="Slide Number Placeholder 53">
            <a:extLst>
              <a:ext uri="{FF2B5EF4-FFF2-40B4-BE49-F238E27FC236}">
                <a16:creationId xmlns:a16="http://schemas.microsoft.com/office/drawing/2014/main" id="{07C2EBF5-CD57-BF37-D297-323AA1556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960D554-CBCE-567C-E18F-A9A9A1F99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>
                <a:hlinkClick r:id="rId2"/>
              </a:rPr>
              <a:t>Jascha</a:t>
            </a:r>
            <a:r>
              <a:rPr lang="en-US" dirty="0">
                <a:hlinkClick r:id="rId2"/>
              </a:rPr>
              <a:t> </a:t>
            </a:r>
            <a:r>
              <a:rPr lang="en-US" dirty="0" err="1">
                <a:hlinkClick r:id="rId2"/>
              </a:rPr>
              <a:t>Sohl</a:t>
            </a:r>
            <a:r>
              <a:rPr lang="en-US" dirty="0">
                <a:hlinkClick r:id="rId2"/>
              </a:rPr>
              <a:t>-Dickstein et al. Deep Unsupervised Learning using Nonequilibrium Thermodynamics: arXiv:1503.03585v8 </a:t>
            </a:r>
          </a:p>
          <a:p>
            <a:r>
              <a:rPr lang="en-US" dirty="0">
                <a:hlinkClick r:id="rId2"/>
              </a:rPr>
              <a:t>https://lilianweng.github.io/posts/2021-07-11-diffusion-models/</a:t>
            </a:r>
            <a:endParaRPr lang="en-US" dirty="0"/>
          </a:p>
          <a:p>
            <a:r>
              <a:rPr lang="en-US" dirty="0">
                <a:solidFill>
                  <a:srgbClr val="0F0F0F"/>
                </a:solidFill>
                <a:highlight>
                  <a:srgbClr val="FFFFFF"/>
                </a:highlight>
                <a:latin typeface="Roboto" panose="02000000000000000000" pitchFamily="2" charset="0"/>
                <a:hlinkClick r:id="rId3"/>
              </a:rPr>
              <a:t>https:///posts/2021-07-11-diffusion-models</a:t>
            </a:r>
            <a:endParaRPr lang="en-US" dirty="0">
              <a:solidFill>
                <a:srgbClr val="0F0F0F"/>
              </a:solidFill>
              <a:highlight>
                <a:srgbClr val="FFFFFF"/>
              </a:highlight>
              <a:latin typeface="Roboto" panose="02000000000000000000" pitchFamily="2" charset="0"/>
            </a:endParaRPr>
          </a:p>
          <a:p>
            <a:r>
              <a:rPr lang="en-US" i="0" dirty="0">
                <a:solidFill>
                  <a:srgbClr val="0F0F0F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Tutorial on Denoising Diffusion-based Generative Modeling: Foundations and Applications by </a:t>
            </a:r>
            <a:r>
              <a:rPr lang="en-US" i="0" dirty="0" err="1">
                <a:solidFill>
                  <a:srgbClr val="0F0F0F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Arash</a:t>
            </a:r>
            <a:r>
              <a:rPr lang="en-US" i="0" dirty="0">
                <a:solidFill>
                  <a:srgbClr val="0F0F0F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Vahdat (</a:t>
            </a:r>
            <a:r>
              <a:rPr lang="en-US" b="1" i="0" dirty="0">
                <a:solidFill>
                  <a:srgbClr val="0F0F0F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Slides Credit</a:t>
            </a:r>
            <a:r>
              <a:rPr lang="en-US" i="0" dirty="0">
                <a:solidFill>
                  <a:srgbClr val="0F0F0F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)</a:t>
            </a:r>
          </a:p>
          <a:p>
            <a:r>
              <a:rPr lang="en-US" dirty="0">
                <a:solidFill>
                  <a:srgbClr val="0F0F0F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Step by Step Visual Introduction to Diffusion Models by Kemal Erdem</a:t>
            </a:r>
          </a:p>
          <a:p>
            <a:r>
              <a:rPr lang="en-US" dirty="0">
                <a:solidFill>
                  <a:srgbClr val="0F0F0F"/>
                </a:solidFill>
                <a:highlight>
                  <a:srgbClr val="FFFFFF"/>
                </a:highlight>
                <a:latin typeface="Roboto" panose="02000000000000000000" pitchFamily="2" charset="0"/>
                <a:hlinkClick r:id="rId4"/>
              </a:rPr>
              <a:t>Lecture by Peter </a:t>
            </a:r>
            <a:r>
              <a:rPr lang="en-US" dirty="0" err="1">
                <a:solidFill>
                  <a:srgbClr val="0F0F0F"/>
                </a:solidFill>
                <a:highlight>
                  <a:srgbClr val="FFFFFF"/>
                </a:highlight>
                <a:latin typeface="Roboto" panose="02000000000000000000" pitchFamily="2" charset="0"/>
                <a:hlinkClick r:id="rId4"/>
              </a:rPr>
              <a:t>Abbeel</a:t>
            </a:r>
            <a:r>
              <a:rPr lang="en-US" dirty="0">
                <a:solidFill>
                  <a:srgbClr val="0F0F0F"/>
                </a:solidFill>
                <a:highlight>
                  <a:srgbClr val="FFFFFF"/>
                </a:highlight>
                <a:latin typeface="Roboto" panose="02000000000000000000" pitchFamily="2" charset="0"/>
                <a:hlinkClick r:id="rId4"/>
              </a:rPr>
              <a:t>: https://www.youtube.com/watch?v=DsEDMjdxOv4</a:t>
            </a:r>
            <a:endParaRPr lang="en-US" dirty="0">
              <a:solidFill>
                <a:srgbClr val="0F0F0F"/>
              </a:solidFill>
              <a:highlight>
                <a:srgbClr val="FFFFFF"/>
              </a:highlight>
              <a:latin typeface="Roboto" panose="02000000000000000000" pitchFamily="2" charset="0"/>
            </a:endParaRPr>
          </a:p>
          <a:p>
            <a:endParaRPr lang="en-US" dirty="0">
              <a:solidFill>
                <a:srgbClr val="0F0F0F"/>
              </a:solidFill>
              <a:highlight>
                <a:srgbClr val="FFFFFF"/>
              </a:highlight>
              <a:latin typeface="Roboto" panose="02000000000000000000" pitchFamily="2" charset="0"/>
            </a:endParaRPr>
          </a:p>
          <a:p>
            <a:endParaRPr lang="en-US" dirty="0">
              <a:solidFill>
                <a:srgbClr val="0F0F0F"/>
              </a:solidFill>
              <a:highlight>
                <a:srgbClr val="FFFFFF"/>
              </a:highlight>
              <a:latin typeface="Roboto" panose="02000000000000000000" pitchFamily="2" charset="0"/>
            </a:endParaRPr>
          </a:p>
          <a:p>
            <a:endParaRPr lang="en-US" i="0" dirty="0">
              <a:solidFill>
                <a:srgbClr val="0F0F0F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7E87D8-BC31-051C-8992-36A0BCDC7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2791C-9AC6-4F10-8FB6-95AE08CEABF0}" type="datetime1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C526EF-2DC7-43AA-1950-732CFA126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BE4F67-B7CA-CCCD-E64B-81FFEB968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32CD357-E094-8218-14DC-1305DB3EC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075409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B1918C-F57A-3EF4-1C8A-484C1E227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2ADFD-2B47-4EE0-AB1C-278F6D1B0DAC}" type="datetime1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91AF5-5D07-ABC8-1DED-17756E43A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245106-B2F8-229C-7F26-CC37CDDD4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2044D61-313D-F203-EEBB-970DACAD9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Scaled Dot-Product Attention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4268EB-694E-DD9D-D066-1AF74FDA7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0" y="1447800"/>
            <a:ext cx="3208225" cy="4054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FD7D7-9E82-001C-3C6A-501EF5A59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00200"/>
            <a:ext cx="4907285" cy="10668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7600BC-AF1E-060F-5482-83D0A53FA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" y="3239897"/>
            <a:ext cx="2296160" cy="8789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20DA01-E6D9-7196-A1FE-A833F3C07503}"/>
              </a:ext>
            </a:extLst>
          </p:cNvPr>
          <p:cNvSpPr txBox="1"/>
          <p:nvPr/>
        </p:nvSpPr>
        <p:spPr>
          <a:xfrm>
            <a:off x="838200" y="2482335"/>
            <a:ext cx="2341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Generative AI Course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9B76AD-9D83-8139-5BEC-70C453547305}"/>
              </a:ext>
            </a:extLst>
          </p:cNvPr>
          <p:cNvCxnSpPr>
            <a:stCxn id="12" idx="2"/>
            <a:endCxn id="11" idx="0"/>
          </p:cNvCxnSpPr>
          <p:nvPr/>
        </p:nvCxnSpPr>
        <p:spPr>
          <a:xfrm>
            <a:off x="2009140" y="2851667"/>
            <a:ext cx="0" cy="3882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75A230A-AE3D-3011-F27D-FF45426C39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7063" y="3091981"/>
            <a:ext cx="2887128" cy="98940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3B17EFC-184D-8AF0-EF75-47F68734F55F}"/>
              </a:ext>
            </a:extLst>
          </p:cNvPr>
          <p:cNvSpPr txBox="1"/>
          <p:nvPr/>
        </p:nvSpPr>
        <p:spPr>
          <a:xfrm>
            <a:off x="794139" y="4408323"/>
            <a:ext cx="4244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FFC000"/>
                </a:solidFill>
                <a:effectLst/>
                <a:highlight>
                  <a:srgbClr val="FFFFFF"/>
                </a:highlight>
                <a:latin typeface="Söhne"/>
              </a:rPr>
              <a:t>Weighted representation for “Generative":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70E1378-E4CA-758C-0A43-D7ACA1613A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879" y="4831429"/>
            <a:ext cx="3747099" cy="14169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2991C29-98BD-826D-D7DF-433D1BC4FF42}"/>
              </a:ext>
            </a:extLst>
          </p:cNvPr>
          <p:cNvSpPr txBox="1"/>
          <p:nvPr/>
        </p:nvSpPr>
        <p:spPr>
          <a:xfrm>
            <a:off x="4490610" y="5539914"/>
            <a:ext cx="5674573" cy="92333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This is just an illustration</a:t>
            </a:r>
          </a:p>
          <a:p>
            <a:r>
              <a:rPr lang="en-US" dirty="0">
                <a:solidFill>
                  <a:srgbClr val="FFFF00"/>
                </a:solidFill>
              </a:rPr>
              <a:t>Actual values will be calculated for Q and V and K as</a:t>
            </a:r>
          </a:p>
          <a:p>
            <a:r>
              <a:rPr lang="en-US" dirty="0">
                <a:solidFill>
                  <a:srgbClr val="FFFF00"/>
                </a:solidFill>
              </a:rPr>
              <a:t>Q = </a:t>
            </a:r>
            <a:r>
              <a:rPr lang="en-US" dirty="0" err="1">
                <a:solidFill>
                  <a:srgbClr val="FFFF00"/>
                </a:solidFill>
              </a:rPr>
              <a:t>Wq</a:t>
            </a:r>
            <a:r>
              <a:rPr lang="en-US" dirty="0">
                <a:solidFill>
                  <a:srgbClr val="FFFF00"/>
                </a:solidFill>
              </a:rPr>
              <a:t> * X,  K = </a:t>
            </a:r>
            <a:r>
              <a:rPr lang="en-US" dirty="0" err="1">
                <a:solidFill>
                  <a:srgbClr val="FFFF00"/>
                </a:solidFill>
              </a:rPr>
              <a:t>Wk</a:t>
            </a:r>
            <a:r>
              <a:rPr lang="en-US" dirty="0">
                <a:solidFill>
                  <a:srgbClr val="FFFF00"/>
                </a:solidFill>
              </a:rPr>
              <a:t> * X,  V = Wv * X</a:t>
            </a:r>
          </a:p>
        </p:txBody>
      </p:sp>
    </p:spTree>
    <p:extLst>
      <p:ext uri="{BB962C8B-B14F-4D97-AF65-F5344CB8AC3E}">
        <p14:creationId xmlns:p14="http://schemas.microsoft.com/office/powerpoint/2010/main" val="35386319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9C232-B888-0EB2-61B2-BEB4A9839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AC1AA-A3FB-9995-AC6E-943FF959E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1152" y="2866672"/>
            <a:ext cx="7886700" cy="606423"/>
          </a:xfrm>
        </p:spPr>
        <p:txBody>
          <a:bodyPr>
            <a:noAutofit/>
          </a:bodyPr>
          <a:lstStyle/>
          <a:p>
            <a:pPr algn="ctr"/>
            <a:r>
              <a:rPr lang="en-US" sz="7200" dirty="0"/>
              <a:t>Thank You </a:t>
            </a:r>
            <a:r>
              <a:rPr lang="en-US" sz="7200" dirty="0">
                <a:sym typeface="Wingdings" panose="05000000000000000000" pitchFamily="2" charset="2"/>
              </a:rPr>
              <a:t> </a:t>
            </a:r>
            <a:endParaRPr lang="en-US" sz="7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662930-1E6D-DB8B-BF0D-190341163676}"/>
              </a:ext>
            </a:extLst>
          </p:cNvPr>
          <p:cNvSpPr/>
          <p:nvPr/>
        </p:nvSpPr>
        <p:spPr>
          <a:xfrm>
            <a:off x="1726676" y="762000"/>
            <a:ext cx="8484124" cy="14045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9C136B-6D9E-DD01-551C-E8A7BE12B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12F37-302F-42F2-9029-E364DD370268}" type="slidenum">
              <a:rPr lang="en-US" smtClean="0"/>
              <a:t>50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44BC09-5E7A-E3EF-EDF4-FBE56520E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C38EE-F27F-4322-B8DE-5B3138799F98}" type="datetime1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2D263B-13BE-7E81-C490-6BF84DA20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305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AA0B1F-6D0F-2433-18EA-7BE3AD5C8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1BAD6-CC6E-41A6-85A5-0B1931401F86}" type="datetime1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F7F462-D094-7BF8-E9C6-1D0113067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301E80-4020-4BD2-A496-F38E7EDBB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19FF360-CC80-F68A-AA7C-CB02C83C3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Scaled Dot-Product Attention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1D015C6-7F16-EC39-D7FD-7C6D8446FE3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927" y="1600200"/>
            <a:ext cx="7746146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402A8D-96B4-47AE-115E-0FB56FC19064}"/>
              </a:ext>
            </a:extLst>
          </p:cNvPr>
          <p:cNvSpPr txBox="1"/>
          <p:nvPr/>
        </p:nvSpPr>
        <p:spPr>
          <a:xfrm>
            <a:off x="9448800" y="6107668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towardsdatascience.com</a:t>
            </a:r>
          </a:p>
        </p:txBody>
      </p:sp>
    </p:spTree>
    <p:extLst>
      <p:ext uri="{BB962C8B-B14F-4D97-AF65-F5344CB8AC3E}">
        <p14:creationId xmlns:p14="http://schemas.microsoft.com/office/powerpoint/2010/main" val="3906399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1CDA5E-2323-094A-D38E-BCCAB29F4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697EE-7584-468F-B104-9C080B22A311}" type="datetime1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2EE440-71BE-5324-8715-A0BB3939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47D7CC-DF69-368E-7E55-59DA6E7AE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DDAEA54-9467-D18E-A9B6-1F3DE1952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 Attention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CF4F153-D2DC-1BEB-1107-3C8AFD5892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486304"/>
            <a:ext cx="7086600" cy="4990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01ADDE-CF1B-2F24-413A-DD2FD47DFCCC}"/>
              </a:ext>
            </a:extLst>
          </p:cNvPr>
          <p:cNvSpPr txBox="1"/>
          <p:nvPr/>
        </p:nvSpPr>
        <p:spPr>
          <a:xfrm>
            <a:off x="10417629" y="6063733"/>
            <a:ext cx="1621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medium.com</a:t>
            </a:r>
          </a:p>
        </p:txBody>
      </p:sp>
    </p:spTree>
    <p:extLst>
      <p:ext uri="{BB962C8B-B14F-4D97-AF65-F5344CB8AC3E}">
        <p14:creationId xmlns:p14="http://schemas.microsoft.com/office/powerpoint/2010/main" val="2415021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FA13A02-98FF-CAD9-D234-A7A1EED02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00" y="1600200"/>
            <a:ext cx="9067800" cy="4935798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4A553A-5C00-0C36-A6C1-98E24B7EE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F2E08-5D07-4C2E-905F-EEE1750CA4DE}" type="datetime1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AD80BC-AE58-8B13-C3CD-4D5BD6495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411E81-EB0F-DB9A-E802-B596A9E4E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1ACF5B5-C3A0-0E81-CAE3-412E9A876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 Transformer (</a:t>
            </a:r>
            <a:r>
              <a:rPr lang="en-US" dirty="0" err="1"/>
              <a:t>ViT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79859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7F76DB-CFF6-2554-B208-C8A036B6C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0ECB84-5728-5F81-D7B5-57039645C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A4F9D59-4269-74EC-4309-B36575E23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151" y="3009900"/>
            <a:ext cx="10972800" cy="838200"/>
          </a:xfrm>
        </p:spPr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A554DD-48D1-DEF1-CB6B-D6A04845B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F1D88-695C-42B5-B616-27A9189E4944}" type="datetime1">
              <a:rPr lang="en-US" smtClean="0"/>
              <a:t>11/10/2025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23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42780</TotalTime>
  <Words>2652</Words>
  <Application>Microsoft Office PowerPoint</Application>
  <PresentationFormat>Widescreen</PresentationFormat>
  <Paragraphs>491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5" baseType="lpstr">
      <vt:lpstr>-apple-system</vt:lpstr>
      <vt:lpstr>Arial MT</vt:lpstr>
      <vt:lpstr>Söhne</vt:lpstr>
      <vt:lpstr>Arial</vt:lpstr>
      <vt:lpstr>Arial</vt:lpstr>
      <vt:lpstr>Bahnschrift</vt:lpstr>
      <vt:lpstr>Calibri</vt:lpstr>
      <vt:lpstr>Lucida Sans Unicode</vt:lpstr>
      <vt:lpstr>Palatino Linotype</vt:lpstr>
      <vt:lpstr>Roboto</vt:lpstr>
      <vt:lpstr>Sitka Subheading</vt:lpstr>
      <vt:lpstr>Times New Roman</vt:lpstr>
      <vt:lpstr>Trebuchet MS</vt:lpstr>
      <vt:lpstr>Wingdings</vt:lpstr>
      <vt:lpstr>Office Theme</vt:lpstr>
      <vt:lpstr>PowerPoint Presentation</vt:lpstr>
      <vt:lpstr>Goals</vt:lpstr>
      <vt:lpstr>Recap of Previous Lecture</vt:lpstr>
      <vt:lpstr>Transformer Model Architecture</vt:lpstr>
      <vt:lpstr>Scaled Dot-Product Attention</vt:lpstr>
      <vt:lpstr>Scaled Dot-Product Attention</vt:lpstr>
      <vt:lpstr>Multi-Head Attention</vt:lpstr>
      <vt:lpstr>Vision Transformer (ViT)</vt:lpstr>
      <vt:lpstr>Today’s Lecture</vt:lpstr>
      <vt:lpstr>Deep Generative Models</vt:lpstr>
      <vt:lpstr>Deep Generative Learning Learning to generate data</vt:lpstr>
      <vt:lpstr>The Landscape of Deep Generative Learning</vt:lpstr>
      <vt:lpstr>What makes a good generative model?</vt:lpstr>
      <vt:lpstr>Applications of Diffusion Models</vt:lpstr>
      <vt:lpstr>Denoising Diffusion Models Emerging as powerful generative models, outperforming GANs</vt:lpstr>
      <vt:lpstr>Image Super-resolution Successful applications</vt:lpstr>
      <vt:lpstr>Text-to-Image Generation</vt:lpstr>
      <vt:lpstr>GLIDE OpenAI</vt:lpstr>
      <vt:lpstr>GLIDE OpenAI</vt:lpstr>
      <vt:lpstr>Imagen Google Research, Brain team</vt:lpstr>
      <vt:lpstr>Diffusion Autoencoders Learning semantic meaningful latent representations in diffusion models</vt:lpstr>
      <vt:lpstr>Super-Resolution Super-Resolution via Repeated Refinement (SR3)</vt:lpstr>
      <vt:lpstr>Image-to-Image Translation Palette: Image-to-Image Diffusion Models</vt:lpstr>
      <vt:lpstr>Conditional Generation Iterative Latent Variable Refinement (ILVR)</vt:lpstr>
      <vt:lpstr>Semantic Segmentation Label-efficient semantic segmentation with diffusion models</vt:lpstr>
      <vt:lpstr>Semantic Segmentation</vt:lpstr>
      <vt:lpstr>Image Editing SDEdit</vt:lpstr>
      <vt:lpstr>Video Generation Results</vt:lpstr>
      <vt:lpstr>3D Shape Generation Shape Completion</vt:lpstr>
      <vt:lpstr>3D Shape Generation Shape Completion – Multimodality</vt:lpstr>
      <vt:lpstr>3D Shape Generation Shape Completion – Multimodality – On Real Data</vt:lpstr>
      <vt:lpstr>What is Diffusion?</vt:lpstr>
      <vt:lpstr>What is a diffusion model?</vt:lpstr>
      <vt:lpstr>Denoising Diffusion Probabilistic Models</vt:lpstr>
      <vt:lpstr>What is a diffusion model?</vt:lpstr>
      <vt:lpstr>What is a diffusion model?</vt:lpstr>
      <vt:lpstr>Denoising Diffusion Models</vt:lpstr>
      <vt:lpstr>Forward Diffusion Process</vt:lpstr>
      <vt:lpstr>Forward Diffusion Process</vt:lpstr>
      <vt:lpstr>Forward Diffusion Process</vt:lpstr>
      <vt:lpstr>Diffusion Kernel</vt:lpstr>
      <vt:lpstr>Diffusion Kernel</vt:lpstr>
      <vt:lpstr>Diffusion Kernel</vt:lpstr>
      <vt:lpstr>Forward Diffusion</vt:lpstr>
      <vt:lpstr>Forward Diffusion</vt:lpstr>
      <vt:lpstr>Forward Diffusion</vt:lpstr>
      <vt:lpstr>Generative Learning by Denoising</vt:lpstr>
      <vt:lpstr>Reverse Denoising Process</vt:lpstr>
      <vt:lpstr>References</vt:lpstr>
      <vt:lpstr>Thank You 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AKHTAR JAMIL</dc:creator>
  <cp:lastModifiedBy>01-243172-020</cp:lastModifiedBy>
  <cp:revision>2175</cp:revision>
  <dcterms:created xsi:type="dcterms:W3CDTF">2006-08-16T00:00:00Z</dcterms:created>
  <dcterms:modified xsi:type="dcterms:W3CDTF">2025-11-10T10:34:10Z</dcterms:modified>
</cp:coreProperties>
</file>